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x="18288000" cy="10287000"/>
  <p:notesSz cx="6858000" cy="9144000"/>
  <p:embeddedFontLst>
    <p:embeddedFont>
      <p:font typeface="Arial Bold" charset="1" panose="020B0802020202020204"/>
      <p:regular r:id="rId50"/>
    </p:embeddedFont>
    <p:embeddedFont>
      <p:font typeface="Daydream" charset="1" panose="00000000000000000000"/>
      <p:regular r:id="rId51"/>
    </p:embeddedFont>
    <p:embeddedFont>
      <p:font typeface="Old Standard Bold" charset="1" panose="02040503050505020303"/>
      <p:regular r:id="rId52"/>
    </p:embeddedFont>
    <p:embeddedFont>
      <p:font typeface="Arial" charset="1" panose="020B0502020202020204"/>
      <p:regular r:id="rId53"/>
    </p:embeddedFont>
    <p:embeddedFont>
      <p:font typeface="Questrial" charset="1" panose="02000000000000000000"/>
      <p:regular r:id="rId54"/>
    </p:embeddedFont>
    <p:embeddedFont>
      <p:font typeface="Arial Italics" charset="1" panose="020B0502020202090204"/>
      <p:regular r:id="rId55"/>
    </p:embeddedFont>
    <p:embeddedFont>
      <p:font typeface="Arial Bold Italics" charset="1" panose="020B0802020202090204"/>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7.svg" Type="http://schemas.openxmlformats.org/officeDocument/2006/relationships/image"/><Relationship Id="rId12" Target="../media/image8.png" Type="http://schemas.openxmlformats.org/officeDocument/2006/relationships/image"/><Relationship Id="rId13" Target="../media/image9.svg" Type="http://schemas.openxmlformats.org/officeDocument/2006/relationships/image"/><Relationship Id="rId14" Target="../media/image10.png" Type="http://schemas.openxmlformats.org/officeDocument/2006/relationships/image"/><Relationship Id="rId15" Target="../media/image11.svg" Type="http://schemas.openxmlformats.org/officeDocument/2006/relationships/image"/><Relationship Id="rId16" Target="../media/image12.png" Type="http://schemas.openxmlformats.org/officeDocument/2006/relationships/image"/><Relationship Id="rId17" Target="../media/image13.svg" Type="http://schemas.openxmlformats.org/officeDocument/2006/relationships/image"/><Relationship Id="rId2" Target="../media/image40.png" Type="http://schemas.openxmlformats.org/officeDocument/2006/relationships/image"/><Relationship Id="rId3" Target="../media/image41.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 Id="rId8" Target="../media/image4.png" Type="http://schemas.openxmlformats.org/officeDocument/2006/relationships/image"/><Relationship Id="rId9" Target="../media/image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png" Type="http://schemas.openxmlformats.org/officeDocument/2006/relationships/image"/><Relationship Id="rId12" Target="../media/image24.png" Type="http://schemas.openxmlformats.org/officeDocument/2006/relationships/image"/><Relationship Id="rId13" Target="../media/image25.png" Type="http://schemas.openxmlformats.org/officeDocument/2006/relationships/image"/><Relationship Id="rId14" Target="../media/image26.svg" Type="http://schemas.openxmlformats.org/officeDocument/2006/relationships/image"/><Relationship Id="rId15" Target="../media/image27.png" Type="http://schemas.openxmlformats.org/officeDocument/2006/relationships/image"/><Relationship Id="rId16" Target="../media/image28.svg" Type="http://schemas.openxmlformats.org/officeDocument/2006/relationships/image"/><Relationship Id="rId17" Target="../media/image29.png" Type="http://schemas.openxmlformats.org/officeDocument/2006/relationships/image"/><Relationship Id="rId18" Target="../media/image30.png" Type="http://schemas.openxmlformats.org/officeDocument/2006/relationships/image"/><Relationship Id="rId19" Target="../media/image31.svg" Type="http://schemas.openxmlformats.org/officeDocument/2006/relationships/image"/><Relationship Id="rId2" Target="../media/image14.png" Type="http://schemas.openxmlformats.org/officeDocument/2006/relationships/image"/><Relationship Id="rId20" Target="../media/image32.png" Type="http://schemas.openxmlformats.org/officeDocument/2006/relationships/image"/><Relationship Id="rId21" Target="../media/image33.svg" Type="http://schemas.openxmlformats.org/officeDocument/2006/relationships/image"/><Relationship Id="rId22" Target="../media/image34.png" Type="http://schemas.openxmlformats.org/officeDocument/2006/relationships/image"/><Relationship Id="rId23" Target="../media/image35.svg" Type="http://schemas.openxmlformats.org/officeDocument/2006/relationships/image"/><Relationship Id="rId24" Target="../media/image4.png" Type="http://schemas.openxmlformats.org/officeDocument/2006/relationships/image"/><Relationship Id="rId25" Target="../media/image5.svg" Type="http://schemas.openxmlformats.org/officeDocument/2006/relationships/image"/><Relationship Id="rId26" Target="../media/image6.png" Type="http://schemas.openxmlformats.org/officeDocument/2006/relationships/image"/><Relationship Id="rId27" Target="../media/image7.svg" Type="http://schemas.openxmlformats.org/officeDocument/2006/relationships/image"/><Relationship Id="rId28" Target="../media/image8.png" Type="http://schemas.openxmlformats.org/officeDocument/2006/relationships/image"/><Relationship Id="rId29" Target="../media/image9.svg" Type="http://schemas.openxmlformats.org/officeDocument/2006/relationships/image"/><Relationship Id="rId3" Target="../media/image15.svg" Type="http://schemas.openxmlformats.org/officeDocument/2006/relationships/image"/><Relationship Id="rId30" Target="../media/image10.png" Type="http://schemas.openxmlformats.org/officeDocument/2006/relationships/image"/><Relationship Id="rId31" Target="../media/image11.svg" Type="http://schemas.openxmlformats.org/officeDocument/2006/relationships/image"/><Relationship Id="rId32" Target="../media/image12.png" Type="http://schemas.openxmlformats.org/officeDocument/2006/relationships/image"/><Relationship Id="rId33" Target="../media/image13.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media/image20.png" Type="http://schemas.openxmlformats.org/officeDocument/2006/relationships/image"/><Relationship Id="rId9" Target="../media/image2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50.png" Type="http://schemas.openxmlformats.org/officeDocument/2006/relationships/image"/><Relationship Id="rId3" Target="../media/image51.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0.png" Type="http://schemas.openxmlformats.org/officeDocument/2006/relationships/image"/><Relationship Id="rId11" Target="../media/image61.svg" Type="http://schemas.openxmlformats.org/officeDocument/2006/relationships/image"/><Relationship Id="rId12" Target="../media/image62.png" Type="http://schemas.openxmlformats.org/officeDocument/2006/relationships/image"/><Relationship Id="rId13" Target="../media/image63.svg" Type="http://schemas.openxmlformats.org/officeDocument/2006/relationships/image"/><Relationship Id="rId14" Target="../media/image64.png" Type="http://schemas.openxmlformats.org/officeDocument/2006/relationships/image"/><Relationship Id="rId15" Target="../media/image65.png" Type="http://schemas.openxmlformats.org/officeDocument/2006/relationships/image"/><Relationship Id="rId16" Target="../media/image66.png" Type="http://schemas.openxmlformats.org/officeDocument/2006/relationships/image"/><Relationship Id="rId17" Target="../media/image67.png" Type="http://schemas.openxmlformats.org/officeDocument/2006/relationships/image"/><Relationship Id="rId18" Target="../media/image68.png" Type="http://schemas.openxmlformats.org/officeDocument/2006/relationships/image"/><Relationship Id="rId19" Target="../media/image69.png" Type="http://schemas.openxmlformats.org/officeDocument/2006/relationships/image"/><Relationship Id="rId2" Target="../media/image52.png" Type="http://schemas.openxmlformats.org/officeDocument/2006/relationships/image"/><Relationship Id="rId20" Target="../media/image70.png" Type="http://schemas.openxmlformats.org/officeDocument/2006/relationships/image"/><Relationship Id="rId21" Target="../media/image71.png" Type="http://schemas.openxmlformats.org/officeDocument/2006/relationships/image"/><Relationship Id="rId22" Target="../media/image4.png" Type="http://schemas.openxmlformats.org/officeDocument/2006/relationships/image"/><Relationship Id="rId23" Target="../media/image5.svg" Type="http://schemas.openxmlformats.org/officeDocument/2006/relationships/image"/><Relationship Id="rId24" Target="../media/image6.png" Type="http://schemas.openxmlformats.org/officeDocument/2006/relationships/image"/><Relationship Id="rId25" Target="../media/image7.svg" Type="http://schemas.openxmlformats.org/officeDocument/2006/relationships/image"/><Relationship Id="rId26" Target="../media/image8.png" Type="http://schemas.openxmlformats.org/officeDocument/2006/relationships/image"/><Relationship Id="rId27" Target="../media/image9.svg" Type="http://schemas.openxmlformats.org/officeDocument/2006/relationships/image"/><Relationship Id="rId28" Target="../media/image10.png" Type="http://schemas.openxmlformats.org/officeDocument/2006/relationships/image"/><Relationship Id="rId29" Target="../media/image11.svg" Type="http://schemas.openxmlformats.org/officeDocument/2006/relationships/image"/><Relationship Id="rId3" Target="../media/image53.svg" Type="http://schemas.openxmlformats.org/officeDocument/2006/relationships/image"/><Relationship Id="rId30" Target="../media/image12.png" Type="http://schemas.openxmlformats.org/officeDocument/2006/relationships/image"/><Relationship Id="rId31" Target="../media/image13.svg" Type="http://schemas.openxmlformats.org/officeDocument/2006/relationships/image"/><Relationship Id="rId4" Target="../media/image54.png" Type="http://schemas.openxmlformats.org/officeDocument/2006/relationships/image"/><Relationship Id="rId5" Target="../media/image55.svg" Type="http://schemas.openxmlformats.org/officeDocument/2006/relationships/image"/><Relationship Id="rId6" Target="../media/image56.png" Type="http://schemas.openxmlformats.org/officeDocument/2006/relationships/image"/><Relationship Id="rId7" Target="../media/image57.svg" Type="http://schemas.openxmlformats.org/officeDocument/2006/relationships/image"/><Relationship Id="rId8" Target="../media/image58.png" Type="http://schemas.openxmlformats.org/officeDocument/2006/relationships/image"/><Relationship Id="rId9" Target="../media/image59.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7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7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74.png" Type="http://schemas.openxmlformats.org/officeDocument/2006/relationships/image"/><Relationship Id="rId3" Target="../media/image75.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png" Type="http://schemas.openxmlformats.org/officeDocument/2006/relationships/image"/><Relationship Id="rId11" Target="../media/image7.svg" Type="http://schemas.openxmlformats.org/officeDocument/2006/relationships/image"/><Relationship Id="rId12" Target="../media/image8.png" Type="http://schemas.openxmlformats.org/officeDocument/2006/relationships/image"/><Relationship Id="rId13" Target="../media/image9.svg" Type="http://schemas.openxmlformats.org/officeDocument/2006/relationships/image"/><Relationship Id="rId14" Target="../media/image10.png" Type="http://schemas.openxmlformats.org/officeDocument/2006/relationships/image"/><Relationship Id="rId15" Target="../media/image11.svg" Type="http://schemas.openxmlformats.org/officeDocument/2006/relationships/image"/><Relationship Id="rId16" Target="../media/image12.png" Type="http://schemas.openxmlformats.org/officeDocument/2006/relationships/image"/><Relationship Id="rId17" Target="../media/image13.svg" Type="http://schemas.openxmlformats.org/officeDocument/2006/relationships/image"/><Relationship Id="rId2" Target="../media/image36.png" Type="http://schemas.openxmlformats.org/officeDocument/2006/relationships/image"/><Relationship Id="rId3" Target="../media/image37.png" Type="http://schemas.openxmlformats.org/officeDocument/2006/relationships/image"/><Relationship Id="rId4" Target="../media/image38.png" Type="http://schemas.openxmlformats.org/officeDocument/2006/relationships/image"/><Relationship Id="rId5" Target="https://twitter.com/MsEJenkinson" TargetMode="External" Type="http://schemas.openxmlformats.org/officeDocument/2006/relationships/hyperlink"/><Relationship Id="rId6" Target="https://twitter.com/Gregg_ONeill" TargetMode="External" Type="http://schemas.openxmlformats.org/officeDocument/2006/relationships/hyperlink"/><Relationship Id="rId7" Target="https://educate.ie/" TargetMode="External" Type="http://schemas.openxmlformats.org/officeDocument/2006/relationships/hyperlink"/><Relationship Id="rId8" Target="../media/image4.png" Type="http://schemas.openxmlformats.org/officeDocument/2006/relationships/image"/><Relationship Id="rId9" Target="../media/image5.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4" id="4"/>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363371"/>
                </a:solidFill>
                <a:latin typeface="Arial Bold"/>
                <a:ea typeface="Arial Bold"/>
                <a:cs typeface="Arial Bold"/>
                <a:sym typeface="Arial Bold"/>
              </a:rPr>
              <a:t>EUROPEAN INTEGRATION</a:t>
            </a:r>
          </a:p>
        </p:txBody>
      </p:sp>
      <p:sp>
        <p:nvSpPr>
          <p:cNvPr name="TextBox 6" id="6"/>
          <p:cNvSpPr txBox="true"/>
          <p:nvPr/>
        </p:nvSpPr>
        <p:spPr>
          <a:xfrm rot="0">
            <a:off x="351801"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EFEFE"/>
                </a:solidFill>
                <a:latin typeface="Daydream"/>
                <a:ea typeface="Daydream"/>
                <a:cs typeface="Daydream"/>
                <a:sym typeface="Daydream"/>
              </a:rPr>
              <a:t>european integration</a:t>
            </a:r>
          </a:p>
        </p:txBody>
      </p:sp>
      <p:sp>
        <p:nvSpPr>
          <p:cNvPr name="TextBox 7" id="7"/>
          <p:cNvSpPr txBox="true"/>
          <p:nvPr/>
        </p:nvSpPr>
        <p:spPr>
          <a:xfrm rot="0">
            <a:off x="15203805" y="-14772"/>
            <a:ext cx="2638717"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31</a:t>
            </a:r>
          </a:p>
        </p:txBody>
      </p:sp>
      <p:sp>
        <p:nvSpPr>
          <p:cNvPr name="TextBox 8" id="8"/>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1945-Present</a:t>
            </a:r>
          </a:p>
        </p:txBody>
      </p:sp>
      <p:sp>
        <p:nvSpPr>
          <p:cNvPr name="TextBox 9" id="9"/>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10" id="10"/>
          <p:cNvGrpSpPr/>
          <p:nvPr/>
        </p:nvGrpSpPr>
        <p:grpSpPr>
          <a:xfrm rot="0">
            <a:off x="1273264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028700" y="5721305"/>
            <a:ext cx="4846558" cy="3229019"/>
          </a:xfrm>
          <a:custGeom>
            <a:avLst/>
            <a:gdLst/>
            <a:ahLst/>
            <a:cxnLst/>
            <a:rect r="r" b="b" t="t" l="l"/>
            <a:pathLst>
              <a:path h="3229019" w="4846558">
                <a:moveTo>
                  <a:pt x="0" y="0"/>
                </a:moveTo>
                <a:lnTo>
                  <a:pt x="4846558" y="0"/>
                </a:lnTo>
                <a:lnTo>
                  <a:pt x="4846558" y="3229019"/>
                </a:lnTo>
                <a:lnTo>
                  <a:pt x="0" y="32290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5875258" y="5721305"/>
            <a:ext cx="5381699" cy="3229019"/>
          </a:xfrm>
          <a:custGeom>
            <a:avLst/>
            <a:gdLst/>
            <a:ahLst/>
            <a:cxnLst/>
            <a:rect r="r" b="b" t="t" l="l"/>
            <a:pathLst>
              <a:path h="3229019" w="5381699">
                <a:moveTo>
                  <a:pt x="0" y="0"/>
                </a:moveTo>
                <a:lnTo>
                  <a:pt x="5381698" y="0"/>
                </a:lnTo>
                <a:lnTo>
                  <a:pt x="5381698" y="3229019"/>
                </a:lnTo>
                <a:lnTo>
                  <a:pt x="0" y="32290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Benelux Agreement, 1947</a:t>
            </a:r>
          </a:p>
        </p:txBody>
      </p:sp>
      <p:sp>
        <p:nvSpPr>
          <p:cNvPr name="TextBox 9" id="9"/>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European integration was a gradual process. </a:t>
            </a:r>
            <a:r>
              <a:rPr lang="en-US" sz="3000">
                <a:solidFill>
                  <a:srgbClr val="000000"/>
                </a:solidFill>
                <a:latin typeface="Arial"/>
                <a:ea typeface="Arial"/>
                <a:cs typeface="Arial"/>
                <a:sym typeface="Arial"/>
              </a:rPr>
              <a:t>Different areas were picked to start the plans for working together. The first of these came in 1947; Belgium, the Netherlands and Luxembourg agreed to </a:t>
            </a:r>
            <a:r>
              <a:rPr lang="en-US" sz="3000" b="true">
                <a:solidFill>
                  <a:srgbClr val="000000"/>
                </a:solidFill>
                <a:latin typeface="Arial Bold"/>
                <a:ea typeface="Arial Bold"/>
                <a:cs typeface="Arial Bold"/>
                <a:sym typeface="Arial Bold"/>
              </a:rPr>
              <a:t>abolish all custom duties</a:t>
            </a:r>
            <a:r>
              <a:rPr lang="en-US" sz="3000">
                <a:solidFill>
                  <a:srgbClr val="000000"/>
                </a:solidFill>
                <a:latin typeface="Arial"/>
                <a:ea typeface="Arial"/>
                <a:cs typeface="Arial"/>
                <a:sym typeface="Arial"/>
              </a:rPr>
              <a:t> on import/exports between them. This was known as the </a:t>
            </a:r>
            <a:r>
              <a:rPr lang="en-US" sz="3000" b="true">
                <a:solidFill>
                  <a:srgbClr val="000000"/>
                </a:solidFill>
                <a:latin typeface="Arial Bold"/>
                <a:ea typeface="Arial Bold"/>
                <a:cs typeface="Arial Bold"/>
                <a:sym typeface="Arial Bold"/>
              </a:rPr>
              <a:t>Benelux Union</a:t>
            </a:r>
            <a:r>
              <a:rPr lang="en-US" sz="3000">
                <a:solidFill>
                  <a:srgbClr val="000000"/>
                </a:solidFill>
                <a:latin typeface="Arial"/>
                <a:ea typeface="Arial"/>
                <a:cs typeface="Arial"/>
                <a:sym typeface="Arial"/>
              </a:rPr>
              <a:t> (Be + Ne + Lux). It was a huge success – by 1957, trade amongst them had tripled. </a:t>
            </a:r>
          </a:p>
        </p:txBody>
      </p:sp>
      <p:sp>
        <p:nvSpPr>
          <p:cNvPr name="TextBox 10" id="10"/>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Freeform 12" id="12"/>
          <p:cNvSpPr/>
          <p:nvPr/>
        </p:nvSpPr>
        <p:spPr>
          <a:xfrm flipH="false" flipV="false" rot="0">
            <a:off x="11256956" y="5721305"/>
            <a:ext cx="5381699" cy="3229019"/>
          </a:xfrm>
          <a:custGeom>
            <a:avLst/>
            <a:gdLst/>
            <a:ahLst/>
            <a:cxnLst/>
            <a:rect r="r" b="b" t="t" l="l"/>
            <a:pathLst>
              <a:path h="3229019" w="5381699">
                <a:moveTo>
                  <a:pt x="0" y="0"/>
                </a:moveTo>
                <a:lnTo>
                  <a:pt x="5381699" y="0"/>
                </a:lnTo>
                <a:lnTo>
                  <a:pt x="5381699" y="3229019"/>
                </a:lnTo>
                <a:lnTo>
                  <a:pt x="0" y="322901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85825"/>
            <a:ext cx="15609955" cy="673099"/>
          </a:xfrm>
          <a:prstGeom prst="rect">
            <a:avLst/>
          </a:prstGeom>
        </p:spPr>
        <p:txBody>
          <a:bodyPr anchor="t" rtlCol="false" tIns="0" lIns="0" bIns="0" rIns="0">
            <a:spAutoFit/>
          </a:bodyPr>
          <a:lstStyle/>
          <a:p>
            <a:pPr algn="l">
              <a:lnSpc>
                <a:spcPts val="4900"/>
              </a:lnSpc>
            </a:pPr>
            <a:r>
              <a:rPr lang="en-US" sz="3500" b="true">
                <a:solidFill>
                  <a:srgbClr val="363371"/>
                </a:solidFill>
                <a:latin typeface="Arial Bold"/>
                <a:ea typeface="Arial Bold"/>
                <a:cs typeface="Arial Bold"/>
                <a:sym typeface="Arial Bold"/>
              </a:rPr>
              <a:t>The Organisation for European Economic Co-Operation (OEEC) 1948</a:t>
            </a:r>
          </a:p>
        </p:txBody>
      </p:sp>
      <p:sp>
        <p:nvSpPr>
          <p:cNvPr name="TextBox 7" id="7"/>
          <p:cNvSpPr txBox="true"/>
          <p:nvPr/>
        </p:nvSpPr>
        <p:spPr>
          <a:xfrm rot="0">
            <a:off x="1028700" y="14350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Set up in 1948 at the insistence of the USA, t</a:t>
            </a:r>
            <a:r>
              <a:rPr lang="en-US" sz="3000">
                <a:solidFill>
                  <a:srgbClr val="000000"/>
                </a:solidFill>
                <a:latin typeface="Arial"/>
                <a:ea typeface="Arial"/>
                <a:cs typeface="Arial"/>
                <a:sym typeface="Arial"/>
              </a:rPr>
              <a:t>he OEEC was responsible for the administration of the </a:t>
            </a:r>
            <a:r>
              <a:rPr lang="en-US" sz="3000" b="true">
                <a:solidFill>
                  <a:srgbClr val="000000"/>
                </a:solidFill>
                <a:latin typeface="Arial Bold"/>
                <a:ea typeface="Arial Bold"/>
                <a:cs typeface="Arial Bold"/>
                <a:sym typeface="Arial Bold"/>
              </a:rPr>
              <a:t>Marshall Plan </a:t>
            </a:r>
            <a:r>
              <a:rPr lang="en-US" sz="3000">
                <a:solidFill>
                  <a:srgbClr val="000000"/>
                </a:solidFill>
                <a:latin typeface="Arial"/>
                <a:ea typeface="Arial"/>
                <a:cs typeface="Arial"/>
                <a:sym typeface="Arial"/>
              </a:rPr>
              <a:t>funds to Europe. It demonstrated the advantages of economic integration and cooperation in order to generate economic growth and raise living standards.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Council of Europe, 1949</a:t>
            </a:r>
          </a:p>
        </p:txBody>
      </p:sp>
      <p:sp>
        <p:nvSpPr>
          <p:cNvPr name="TextBox 7" id="7"/>
          <p:cNvSpPr txBox="true"/>
          <p:nvPr/>
        </p:nvSpPr>
        <p:spPr>
          <a:xfrm rot="0">
            <a:off x="1028700" y="2120899"/>
            <a:ext cx="15609955"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1948, leaders of Western European states met at the </a:t>
            </a:r>
            <a:r>
              <a:rPr lang="en-US" sz="3000" b="true">
                <a:solidFill>
                  <a:srgbClr val="000000"/>
                </a:solidFill>
                <a:latin typeface="Arial Bold"/>
                <a:ea typeface="Arial Bold"/>
                <a:cs typeface="Arial Bold"/>
                <a:sym typeface="Arial Bold"/>
              </a:rPr>
              <a:t>Hague</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Congress</a:t>
            </a:r>
            <a:r>
              <a:rPr lang="en-US" sz="3000">
                <a:solidFill>
                  <a:srgbClr val="000000"/>
                </a:solidFill>
                <a:latin typeface="Arial"/>
                <a:ea typeface="Arial"/>
                <a:cs typeface="Arial"/>
                <a:sym typeface="Arial"/>
              </a:rPr>
              <a:t>. The following year, they set up the </a:t>
            </a:r>
            <a:r>
              <a:rPr lang="en-US" sz="3000" b="true">
                <a:solidFill>
                  <a:srgbClr val="000000"/>
                </a:solidFill>
                <a:latin typeface="Arial Bold"/>
                <a:ea typeface="Arial Bold"/>
                <a:cs typeface="Arial Bold"/>
                <a:sym typeface="Arial Bold"/>
              </a:rPr>
              <a:t>Council of Europe </a:t>
            </a:r>
            <a:r>
              <a:rPr lang="en-US" sz="3000">
                <a:solidFill>
                  <a:srgbClr val="000000"/>
                </a:solidFill>
                <a:latin typeface="Arial"/>
                <a:ea typeface="Arial"/>
                <a:cs typeface="Arial"/>
                <a:sym typeface="Arial"/>
              </a:rPr>
              <a:t>in </a:t>
            </a:r>
            <a:r>
              <a:rPr lang="en-US" sz="3000" b="true">
                <a:solidFill>
                  <a:srgbClr val="000000"/>
                </a:solidFill>
                <a:latin typeface="Arial Bold"/>
                <a:ea typeface="Arial Bold"/>
                <a:cs typeface="Arial Bold"/>
                <a:sym typeface="Arial Bold"/>
              </a:rPr>
              <a:t>Strasbourg</a:t>
            </a:r>
            <a:r>
              <a:rPr lang="en-US" sz="3000">
                <a:solidFill>
                  <a:srgbClr val="000000"/>
                </a:solidFill>
                <a:latin typeface="Arial"/>
                <a:ea typeface="Arial"/>
                <a:cs typeface="Arial"/>
                <a:sym typeface="Arial"/>
              </a:rPr>
              <a:t> (they still meet here). The Council included ten states. It was set up to promote common ideas and values, and to further European unity amongst its members.</a:t>
            </a:r>
          </a:p>
          <a:p>
            <a:pPr algn="l">
              <a:lnSpc>
                <a:spcPts val="4200"/>
              </a:lnSpc>
            </a:pPr>
            <a:r>
              <a:rPr lang="en-US" sz="3000">
                <a:solidFill>
                  <a:srgbClr val="000000"/>
                </a:solidFill>
                <a:latin typeface="Arial"/>
                <a:ea typeface="Arial"/>
                <a:cs typeface="Arial"/>
                <a:sym typeface="Arial"/>
              </a:rPr>
              <a:t>Its most important action was to pass the </a:t>
            </a:r>
            <a:r>
              <a:rPr lang="en-US" sz="3000" b="true">
                <a:solidFill>
                  <a:srgbClr val="000000"/>
                </a:solidFill>
                <a:latin typeface="Arial Bold"/>
                <a:ea typeface="Arial Bold"/>
                <a:cs typeface="Arial Bold"/>
                <a:sym typeface="Arial Bold"/>
              </a:rPr>
              <a:t>European Convention on Human Rights</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ECHR</a:t>
            </a:r>
            <a:r>
              <a:rPr lang="en-US" sz="3000">
                <a:solidFill>
                  <a:srgbClr val="000000"/>
                </a:solidFill>
                <a:latin typeface="Arial"/>
                <a:ea typeface="Arial"/>
                <a:cs typeface="Arial"/>
                <a:sym typeface="Arial"/>
              </a:rPr>
              <a:t>) and set up the </a:t>
            </a:r>
            <a:r>
              <a:rPr lang="en-US" sz="3000" b="true">
                <a:solidFill>
                  <a:srgbClr val="000000"/>
                </a:solidFill>
                <a:latin typeface="Arial Bold"/>
                <a:ea typeface="Arial Bold"/>
                <a:cs typeface="Arial Bold"/>
                <a:sym typeface="Arial Bold"/>
              </a:rPr>
              <a:t>European Court of Human Rights </a:t>
            </a:r>
            <a:r>
              <a:rPr lang="en-US" sz="3000">
                <a:solidFill>
                  <a:srgbClr val="000000"/>
                </a:solidFill>
                <a:latin typeface="Arial"/>
                <a:ea typeface="Arial"/>
                <a:cs typeface="Arial"/>
                <a:sym typeface="Arial"/>
              </a:rPr>
              <a:t>(</a:t>
            </a:r>
            <a:r>
              <a:rPr lang="en-US" sz="3000" b="true">
                <a:solidFill>
                  <a:srgbClr val="000000"/>
                </a:solidFill>
                <a:latin typeface="Arial Bold"/>
                <a:ea typeface="Arial Bold"/>
                <a:cs typeface="Arial Bold"/>
                <a:sym typeface="Arial Bold"/>
              </a:rPr>
              <a:t>HCtHR</a:t>
            </a:r>
            <a:r>
              <a:rPr lang="en-US" sz="3000">
                <a:solidFill>
                  <a:srgbClr val="000000"/>
                </a:solidFill>
                <a:latin typeface="Arial"/>
                <a:ea typeface="Arial"/>
                <a:cs typeface="Arial"/>
                <a:sym typeface="Arial"/>
              </a:rPr>
              <a:t>) to rule on it. The Convention guaranteed the basic human rights of all citizens in Europe to democracy, free speech, free Media, and protection from torture or unfair trials. If a citizen felt their rights had been violated by their own government, they could take a case to the European Court of Human Rights.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10" id="10"/>
          <p:cNvGrpSpPr/>
          <p:nvPr/>
        </p:nvGrpSpPr>
        <p:grpSpPr>
          <a:xfrm rot="0">
            <a:off x="4464675" y="7502524"/>
            <a:ext cx="8695710" cy="1439826"/>
            <a:chOff x="0" y="0"/>
            <a:chExt cx="11594280" cy="1919768"/>
          </a:xfrm>
        </p:grpSpPr>
        <p:grpSp>
          <p:nvGrpSpPr>
            <p:cNvPr name="Group 11" id="11"/>
            <p:cNvGrpSpPr/>
            <p:nvPr/>
          </p:nvGrpSpPr>
          <p:grpSpPr>
            <a:xfrm rot="0">
              <a:off x="0" y="0"/>
              <a:ext cx="11594280" cy="1919768"/>
              <a:chOff x="0" y="0"/>
              <a:chExt cx="2290228" cy="379213"/>
            </a:xfrm>
          </p:grpSpPr>
          <p:sp>
            <p:nvSpPr>
              <p:cNvPr name="Freeform 12" id="12"/>
              <p:cNvSpPr/>
              <p:nvPr/>
            </p:nvSpPr>
            <p:spPr>
              <a:xfrm flipH="false" flipV="false" rot="0">
                <a:off x="0" y="0"/>
                <a:ext cx="2290228" cy="379213"/>
              </a:xfrm>
              <a:custGeom>
                <a:avLst/>
                <a:gdLst/>
                <a:ahLst/>
                <a:cxnLst/>
                <a:rect r="r" b="b" t="t" l="l"/>
                <a:pathLst>
                  <a:path h="379213" w="2290228">
                    <a:moveTo>
                      <a:pt x="0" y="0"/>
                    </a:moveTo>
                    <a:lnTo>
                      <a:pt x="2290228" y="0"/>
                    </a:lnTo>
                    <a:lnTo>
                      <a:pt x="2290228" y="379213"/>
                    </a:lnTo>
                    <a:lnTo>
                      <a:pt x="0" y="379213"/>
                    </a:lnTo>
                    <a:close/>
                  </a:path>
                </a:pathLst>
              </a:custGeom>
              <a:solidFill>
                <a:srgbClr val="F1DFFF"/>
              </a:solidFill>
              <a:ln w="38100" cap="sq">
                <a:solidFill>
                  <a:srgbClr val="363371"/>
                </a:solidFill>
                <a:prstDash val="solid"/>
                <a:miter/>
              </a:ln>
            </p:spPr>
          </p:sp>
          <p:sp>
            <p:nvSpPr>
              <p:cNvPr name="TextBox 13" id="13"/>
              <p:cNvSpPr txBox="true"/>
              <p:nvPr/>
            </p:nvSpPr>
            <p:spPr>
              <a:xfrm>
                <a:off x="0" y="-85725"/>
                <a:ext cx="2290228" cy="464938"/>
              </a:xfrm>
              <a:prstGeom prst="rect">
                <a:avLst/>
              </a:prstGeom>
            </p:spPr>
            <p:txBody>
              <a:bodyPr anchor="ctr" rtlCol="false" tIns="50800" lIns="50800" bIns="50800" rIns="50800"/>
              <a:lstStyle/>
              <a:p>
                <a:pPr algn="ctr">
                  <a:lnSpc>
                    <a:spcPts val="3080"/>
                  </a:lnSpc>
                </a:pPr>
              </a:p>
            </p:txBody>
          </p:sp>
        </p:grpSp>
        <p:sp>
          <p:nvSpPr>
            <p:cNvPr name="TextBox 14" id="14"/>
            <p:cNvSpPr txBox="true"/>
            <p:nvPr/>
          </p:nvSpPr>
          <p:spPr>
            <a:xfrm rot="0">
              <a:off x="196948" y="21143"/>
              <a:ext cx="11200384" cy="1772708"/>
            </a:xfrm>
            <a:prstGeom prst="rect">
              <a:avLst/>
            </a:prstGeom>
          </p:spPr>
          <p:txBody>
            <a:bodyPr anchor="t" rtlCol="false" tIns="0" lIns="0" bIns="0" rIns="0">
              <a:spAutoFit/>
            </a:bodyPr>
            <a:lstStyle/>
            <a:p>
              <a:pPr algn="just">
                <a:lnSpc>
                  <a:spcPts val="3500"/>
                </a:lnSpc>
              </a:pPr>
              <a:r>
                <a:rPr lang="en-US" sz="2500">
                  <a:solidFill>
                    <a:srgbClr val="7D14CF"/>
                  </a:solidFill>
                  <a:latin typeface="Arial"/>
                  <a:ea typeface="Arial"/>
                  <a:cs typeface="Arial"/>
                  <a:sym typeface="Arial"/>
                </a:rPr>
                <a:t>This was to protect the citizens of Europe from any future actions that would replicate Hitler and Nazi attempts to eradicate the Jews during the Holocaust.</a:t>
              </a:r>
            </a:p>
          </p:txBody>
        </p:sp>
      </p:grpSp>
      <p:grpSp>
        <p:nvGrpSpPr>
          <p:cNvPr name="Group 15" id="15"/>
          <p:cNvGrpSpPr/>
          <p:nvPr/>
        </p:nvGrpSpPr>
        <p:grpSpPr>
          <a:xfrm rot="0">
            <a:off x="11383909" y="9756776"/>
            <a:ext cx="5555351" cy="530224"/>
            <a:chOff x="0" y="0"/>
            <a:chExt cx="7407135" cy="706965"/>
          </a:xfrm>
        </p:grpSpPr>
        <p:sp>
          <p:nvSpPr>
            <p:cNvPr name="Freeform 16" id="16"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1" id="21"/>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85800" y="793375"/>
            <a:ext cx="16253460" cy="8464925"/>
          </a:xfrm>
          <a:custGeom>
            <a:avLst/>
            <a:gdLst/>
            <a:ahLst/>
            <a:cxnLst/>
            <a:rect r="r" b="b" t="t" l="l"/>
            <a:pathLst>
              <a:path h="8464925" w="16253460">
                <a:moveTo>
                  <a:pt x="0" y="0"/>
                </a:moveTo>
                <a:lnTo>
                  <a:pt x="16253460" y="0"/>
                </a:lnTo>
                <a:lnTo>
                  <a:pt x="16253460" y="8464925"/>
                </a:lnTo>
                <a:lnTo>
                  <a:pt x="0" y="8464925"/>
                </a:lnTo>
                <a:lnTo>
                  <a:pt x="0" y="0"/>
                </a:lnTo>
                <a:close/>
              </a:path>
            </a:pathLst>
          </a:custGeom>
          <a:blipFill>
            <a:blip r:embed="rId2"/>
            <a:stretch>
              <a:fillRect l="-2121" t="-2819" r="-1631" b="-4072"/>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The North Atlantic Treaty Organisation</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North Atlantic Treaty Organization</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NATO</a:t>
            </a:r>
            <a:r>
              <a:rPr lang="en-US" sz="3000">
                <a:solidFill>
                  <a:srgbClr val="000000"/>
                </a:solidFill>
                <a:latin typeface="Arial"/>
                <a:ea typeface="Arial"/>
                <a:cs typeface="Arial"/>
                <a:sym typeface="Arial"/>
              </a:rPr>
              <a:t>) is a military alliance. The founding states were: </a:t>
            </a:r>
            <a:r>
              <a:rPr lang="en-US" sz="3000" b="true">
                <a:solidFill>
                  <a:srgbClr val="000000"/>
                </a:solidFill>
                <a:latin typeface="Arial Bold"/>
                <a:ea typeface="Arial Bold"/>
                <a:cs typeface="Arial Bold"/>
                <a:sym typeface="Arial Bold"/>
              </a:rPr>
              <a:t>The United States</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Belgium</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the</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Netherlands</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Luxembourg</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France</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the United Kingdom</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Canada</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Portugal</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Italy</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Norway</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Denmark</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Iceland</a:t>
            </a:r>
            <a:r>
              <a:rPr lang="en-US" sz="3000">
                <a:solidFill>
                  <a:srgbClr val="000000"/>
                </a:solidFill>
                <a:latin typeface="Arial"/>
                <a:ea typeface="Arial"/>
                <a:cs typeface="Arial"/>
                <a:sym typeface="Arial"/>
              </a:rPr>
              <a:t>. It was established by the </a:t>
            </a:r>
            <a:r>
              <a:rPr lang="en-US" sz="3000" b="true">
                <a:solidFill>
                  <a:srgbClr val="000000"/>
                </a:solidFill>
                <a:latin typeface="Arial Bold"/>
                <a:ea typeface="Arial Bold"/>
                <a:cs typeface="Arial Bold"/>
                <a:sym typeface="Arial Bold"/>
              </a:rPr>
              <a:t>North Atlantic Treaty</a:t>
            </a:r>
            <a:r>
              <a:rPr lang="en-US" sz="3000">
                <a:solidFill>
                  <a:srgbClr val="000000"/>
                </a:solidFill>
                <a:latin typeface="Arial"/>
                <a:ea typeface="Arial"/>
                <a:cs typeface="Arial"/>
                <a:sym typeface="Arial"/>
              </a:rPr>
              <a:t> in </a:t>
            </a:r>
            <a:r>
              <a:rPr lang="en-US" sz="3000" b="true">
                <a:solidFill>
                  <a:srgbClr val="000000"/>
                </a:solidFill>
                <a:latin typeface="Arial Bold"/>
                <a:ea typeface="Arial Bold"/>
                <a:cs typeface="Arial Bold"/>
                <a:sym typeface="Arial Bold"/>
              </a:rPr>
              <a:t>1949</a:t>
            </a:r>
            <a:r>
              <a:rPr lang="en-US" sz="3000">
                <a:solidFill>
                  <a:srgbClr val="000000"/>
                </a:solidFill>
                <a:latin typeface="Arial"/>
                <a:ea typeface="Arial"/>
                <a:cs typeface="Arial"/>
                <a:sym typeface="Arial"/>
              </a:rPr>
              <a:t> and it was signed in Washington, D.C., USA, on April 4, 1949 while its headquarters are in </a:t>
            </a:r>
            <a:r>
              <a:rPr lang="en-US" sz="3000" b="true">
                <a:solidFill>
                  <a:srgbClr val="000000"/>
                </a:solidFill>
                <a:latin typeface="Arial Bold"/>
                <a:ea typeface="Arial Bold"/>
                <a:cs typeface="Arial Bold"/>
                <a:sym typeface="Arial Bold"/>
              </a:rPr>
              <a:t>Brussels</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Belgium</a:t>
            </a:r>
            <a:r>
              <a:rPr lang="en-US" sz="3000">
                <a:solidFill>
                  <a:srgbClr val="000000"/>
                </a:solidFill>
                <a:latin typeface="Arial"/>
                <a:ea typeface="Arial"/>
                <a:cs typeface="Arial"/>
                <a:sym typeface="Arial"/>
              </a:rPr>
              <a:t>. There are now 30 official member states – Ireland joined as an observer in 2020.</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b="true">
                <a:solidFill>
                  <a:srgbClr val="363371"/>
                </a:solidFill>
                <a:latin typeface="Arial Bold"/>
                <a:ea typeface="Arial Bold"/>
                <a:cs typeface="Arial Bold"/>
                <a:sym typeface="Arial Bold"/>
              </a:rPr>
              <a:t>European Coal and Steel Community (ECSC), 1952</a:t>
            </a:r>
          </a:p>
        </p:txBody>
      </p:sp>
      <p:sp>
        <p:nvSpPr>
          <p:cNvPr name="TextBox 7" id="7"/>
          <p:cNvSpPr txBox="true"/>
          <p:nvPr/>
        </p:nvSpPr>
        <p:spPr>
          <a:xfrm rot="0">
            <a:off x="1028700" y="1663700"/>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ECSC</a:t>
            </a:r>
            <a:r>
              <a:rPr lang="en-US" sz="3000">
                <a:solidFill>
                  <a:srgbClr val="000000"/>
                </a:solidFill>
                <a:latin typeface="Arial"/>
                <a:ea typeface="Arial"/>
                <a:cs typeface="Arial"/>
                <a:sym typeface="Arial"/>
              </a:rPr>
              <a:t> was the most important step towards European unity. By 1950, there was a growing concern in France about the emergence of West German as a powerful state in Europe. In order to minimise this potential threat, </a:t>
            </a:r>
            <a:r>
              <a:rPr lang="en-US" sz="3000" b="true">
                <a:solidFill>
                  <a:srgbClr val="000000"/>
                </a:solidFill>
                <a:latin typeface="Arial Bold"/>
                <a:ea typeface="Arial Bold"/>
                <a:cs typeface="Arial Bold"/>
                <a:sym typeface="Arial Bold"/>
              </a:rPr>
              <a:t>Robert Shuman</a:t>
            </a:r>
            <a:r>
              <a:rPr lang="en-US" sz="3000">
                <a:solidFill>
                  <a:srgbClr val="000000"/>
                </a:solidFill>
                <a:latin typeface="Arial"/>
                <a:ea typeface="Arial"/>
                <a:cs typeface="Arial"/>
                <a:sym typeface="Arial"/>
              </a:rPr>
              <a:t> put forward the </a:t>
            </a:r>
            <a:r>
              <a:rPr lang="en-US" sz="3000" b="true">
                <a:solidFill>
                  <a:srgbClr val="000000"/>
                </a:solidFill>
                <a:latin typeface="Arial Bold"/>
                <a:ea typeface="Arial Bold"/>
                <a:cs typeface="Arial Bold"/>
                <a:sym typeface="Arial Bold"/>
              </a:rPr>
              <a:t>Shuman Plan</a:t>
            </a:r>
            <a:r>
              <a:rPr lang="en-US" sz="3000">
                <a:solidFill>
                  <a:srgbClr val="000000"/>
                </a:solidFill>
                <a:latin typeface="Arial"/>
                <a:ea typeface="Arial"/>
                <a:cs typeface="Arial"/>
                <a:sym typeface="Arial"/>
              </a:rPr>
              <a:t>. He proposed that the coal and steel industries of France and Germany would be put under a single High Authority. Integrating these industries would make ‘</a:t>
            </a:r>
            <a:r>
              <a:rPr lang="en-US" sz="3000" i="true">
                <a:solidFill>
                  <a:srgbClr val="000000"/>
                </a:solidFill>
                <a:latin typeface="Arial Italics"/>
                <a:ea typeface="Arial Italics"/>
                <a:cs typeface="Arial Italics"/>
                <a:sym typeface="Arial Italics"/>
              </a:rPr>
              <a:t>war not only unthinkable but materially impossible</a:t>
            </a:r>
            <a:r>
              <a:rPr lang="en-US" sz="3000">
                <a:solidFill>
                  <a:srgbClr val="000000"/>
                </a:solidFill>
                <a:latin typeface="Arial"/>
                <a:ea typeface="Arial"/>
                <a:cs typeface="Arial"/>
                <a:sym typeface="Arial"/>
              </a:rPr>
              <a:t>’.</a:t>
            </a:r>
          </a:p>
          <a:p>
            <a:pPr algn="l">
              <a:lnSpc>
                <a:spcPts val="4200"/>
              </a:lnSpc>
            </a:pPr>
            <a:r>
              <a:rPr lang="en-US" sz="3000">
                <a:solidFill>
                  <a:srgbClr val="000000"/>
                </a:solidFill>
                <a:latin typeface="Arial"/>
                <a:ea typeface="Arial"/>
                <a:cs typeface="Arial"/>
                <a:sym typeface="Arial"/>
              </a:rPr>
              <a:t>The Schuman Plan led to </a:t>
            </a:r>
            <a:r>
              <a:rPr lang="en-US" sz="3000" b="true">
                <a:solidFill>
                  <a:srgbClr val="000000"/>
                </a:solidFill>
                <a:latin typeface="Arial Bold"/>
                <a:ea typeface="Arial Bold"/>
                <a:cs typeface="Arial Bold"/>
                <a:sym typeface="Arial Bold"/>
              </a:rPr>
              <a:t>the Treaty of Paris </a:t>
            </a:r>
            <a:r>
              <a:rPr lang="en-US" sz="3000">
                <a:solidFill>
                  <a:srgbClr val="000000"/>
                </a:solidFill>
                <a:latin typeface="Arial"/>
                <a:ea typeface="Arial"/>
                <a:cs typeface="Arial"/>
                <a:sym typeface="Arial"/>
              </a:rPr>
              <a:t>in 1951. This was signed by </a:t>
            </a:r>
            <a:r>
              <a:rPr lang="en-US" sz="3000" b="true">
                <a:solidFill>
                  <a:srgbClr val="000000"/>
                </a:solidFill>
                <a:latin typeface="Arial Bold"/>
                <a:ea typeface="Arial Bold"/>
                <a:cs typeface="Arial Bold"/>
                <a:sym typeface="Arial Bold"/>
              </a:rPr>
              <a:t>West Germany</a:t>
            </a:r>
            <a:r>
              <a:rPr lang="en-US" sz="3000">
                <a:solidFill>
                  <a:srgbClr val="000000"/>
                </a:solidFill>
                <a:latin typeface="Arial"/>
                <a:ea typeface="Arial"/>
                <a:cs typeface="Arial"/>
                <a:sym typeface="Arial"/>
              </a:rPr>
              <a:t>,</a:t>
            </a:r>
            <a:r>
              <a:rPr lang="en-US" sz="3000" b="true">
                <a:solidFill>
                  <a:srgbClr val="000000"/>
                </a:solidFill>
                <a:latin typeface="Arial Bold"/>
                <a:ea typeface="Arial Bold"/>
                <a:cs typeface="Arial Bold"/>
                <a:sym typeface="Arial Bold"/>
              </a:rPr>
              <a:t> France</a:t>
            </a:r>
            <a:r>
              <a:rPr lang="en-US" sz="3000">
                <a:solidFill>
                  <a:srgbClr val="000000"/>
                </a:solidFill>
                <a:latin typeface="Arial"/>
                <a:ea typeface="Arial"/>
                <a:cs typeface="Arial"/>
                <a:sym typeface="Arial"/>
              </a:rPr>
              <a:t>,</a:t>
            </a:r>
            <a:r>
              <a:rPr lang="en-US" sz="3000" b="true">
                <a:solidFill>
                  <a:srgbClr val="000000"/>
                </a:solidFill>
                <a:latin typeface="Arial Bold"/>
                <a:ea typeface="Arial Bold"/>
                <a:cs typeface="Arial Bold"/>
                <a:sym typeface="Arial Bold"/>
              </a:rPr>
              <a:t> Italy </a:t>
            </a:r>
            <a:r>
              <a:rPr lang="en-US" sz="3000">
                <a:solidFill>
                  <a:srgbClr val="000000"/>
                </a:solidFill>
                <a:latin typeface="Arial"/>
                <a:ea typeface="Arial"/>
                <a:cs typeface="Arial"/>
                <a:sym typeface="Arial"/>
              </a:rPr>
              <a:t>and</a:t>
            </a:r>
            <a:r>
              <a:rPr lang="en-US" sz="3000" b="true">
                <a:solidFill>
                  <a:srgbClr val="000000"/>
                </a:solidFill>
                <a:latin typeface="Arial Bold"/>
                <a:ea typeface="Arial Bold"/>
                <a:cs typeface="Arial Bold"/>
                <a:sym typeface="Arial Bold"/>
              </a:rPr>
              <a:t> the Benelux countries</a:t>
            </a:r>
            <a:r>
              <a:rPr lang="en-US" sz="3000">
                <a:solidFill>
                  <a:srgbClr val="000000"/>
                </a:solidFill>
                <a:latin typeface="Arial"/>
                <a:ea typeface="Arial"/>
                <a:cs typeface="Arial"/>
                <a:sym typeface="Arial"/>
              </a:rPr>
              <a:t>. Beginning in 1952, it was a huge success. Steel production increased significantly and industrial production grew at twice the previous rate. It was the </a:t>
            </a:r>
            <a:r>
              <a:rPr lang="en-US" sz="3000" b="true">
                <a:solidFill>
                  <a:srgbClr val="000000"/>
                </a:solidFill>
                <a:latin typeface="Arial Bold"/>
                <a:ea typeface="Arial Bold"/>
                <a:cs typeface="Arial Bold"/>
                <a:sym typeface="Arial Bold"/>
              </a:rPr>
              <a:t>FIRST TIME </a:t>
            </a:r>
            <a:r>
              <a:rPr lang="en-US" sz="3000">
                <a:solidFill>
                  <a:srgbClr val="000000"/>
                </a:solidFill>
                <a:latin typeface="Arial"/>
                <a:ea typeface="Arial"/>
                <a:cs typeface="Arial"/>
                <a:sym typeface="Arial"/>
              </a:rPr>
              <a:t>that these states had agreed to hand over some sovereignty to an outside body. </a:t>
            </a:r>
            <a:r>
              <a:rPr lang="en-US" sz="3000" b="true">
                <a:solidFill>
                  <a:srgbClr val="000000"/>
                </a:solidFill>
                <a:latin typeface="Arial Bold"/>
                <a:ea typeface="Arial Bold"/>
                <a:cs typeface="Arial Bold"/>
                <a:sym typeface="Arial Bold"/>
              </a:rPr>
              <a:t>Sovereignty</a:t>
            </a:r>
            <a:r>
              <a:rPr lang="en-US" sz="3000">
                <a:solidFill>
                  <a:srgbClr val="000000"/>
                </a:solidFill>
                <a:latin typeface="Arial"/>
                <a:ea typeface="Arial"/>
                <a:cs typeface="Arial"/>
                <a:sym typeface="Arial"/>
              </a:rPr>
              <a:t> is </a:t>
            </a:r>
            <a:r>
              <a:rPr lang="en-US" sz="3000" u="sng">
                <a:solidFill>
                  <a:srgbClr val="000000"/>
                </a:solidFill>
                <a:latin typeface="Arial"/>
                <a:ea typeface="Arial"/>
                <a:cs typeface="Arial"/>
                <a:sym typeface="Arial"/>
              </a:rPr>
              <a:t>a country’s independence and power</a:t>
            </a:r>
            <a:r>
              <a:rPr lang="en-US" sz="3000">
                <a:solidFill>
                  <a:srgbClr val="000000"/>
                </a:solidFill>
                <a:latin typeface="Arial"/>
                <a:ea typeface="Arial"/>
                <a:cs typeface="Arial"/>
                <a:sym typeface="Arial"/>
              </a:rPr>
              <a:t>, so deciding to share it was a huge step forward. The ECSC could make decisions that would be binding on all its members.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Checkpoint pg. 389 (Artefact, 2nd Edition)</a:t>
            </a:r>
          </a:p>
        </p:txBody>
      </p:sp>
      <p:sp>
        <p:nvSpPr>
          <p:cNvPr name="TextBox 7" id="7"/>
          <p:cNvSpPr txBox="true"/>
          <p:nvPr/>
        </p:nvSpPr>
        <p:spPr>
          <a:xfrm rot="0">
            <a:off x="1028700" y="2111374"/>
            <a:ext cx="15609955" cy="4847590"/>
          </a:xfrm>
          <a:prstGeom prst="rect">
            <a:avLst/>
          </a:prstGeom>
        </p:spPr>
        <p:txBody>
          <a:bodyPr anchor="t" rtlCol="false" tIns="0" lIns="0" bIns="0" rIns="0">
            <a:spAutoFit/>
          </a:bodyPr>
          <a:lstStyle/>
          <a:p>
            <a:pPr algn="l" marL="734059" indent="-367030" lvl="1">
              <a:lnSpc>
                <a:spcPts val="4759"/>
              </a:lnSpc>
              <a:buAutoNum type="arabicPeriod" startAt="1"/>
            </a:pPr>
            <a:r>
              <a:rPr lang="en-US" sz="3399">
                <a:solidFill>
                  <a:srgbClr val="29893B"/>
                </a:solidFill>
                <a:latin typeface="Arial"/>
                <a:ea typeface="Arial"/>
                <a:cs typeface="Arial"/>
                <a:sym typeface="Arial"/>
              </a:rPr>
              <a:t>Why do you think the Benelux Agreement was important in the story of European integration?</a:t>
            </a:r>
          </a:p>
          <a:p>
            <a:pPr algn="l" marL="734059" indent="-367030" lvl="1">
              <a:lnSpc>
                <a:spcPts val="4759"/>
              </a:lnSpc>
              <a:buAutoNum type="arabicPeriod" startAt="1"/>
            </a:pPr>
            <a:r>
              <a:rPr lang="en-US" sz="3399">
                <a:solidFill>
                  <a:srgbClr val="29893B"/>
                </a:solidFill>
                <a:latin typeface="Arial"/>
                <a:ea typeface="Arial"/>
                <a:cs typeface="Arial"/>
                <a:sym typeface="Arial"/>
              </a:rPr>
              <a:t>What was the function of OEEC?</a:t>
            </a:r>
          </a:p>
          <a:p>
            <a:pPr algn="l" marL="734059" indent="-367030" lvl="1">
              <a:lnSpc>
                <a:spcPts val="4759"/>
              </a:lnSpc>
              <a:buAutoNum type="arabicPeriod" startAt="1"/>
            </a:pPr>
            <a:r>
              <a:rPr lang="en-US" sz="3399">
                <a:solidFill>
                  <a:srgbClr val="29893B"/>
                </a:solidFill>
                <a:latin typeface="Arial"/>
                <a:ea typeface="Arial"/>
                <a:cs typeface="Arial"/>
                <a:sym typeface="Arial"/>
              </a:rPr>
              <a:t>What was the European Convention on Human Rights and why was it important?</a:t>
            </a:r>
          </a:p>
          <a:p>
            <a:pPr algn="l" marL="734059" indent="-367030" lvl="1">
              <a:lnSpc>
                <a:spcPts val="4759"/>
              </a:lnSpc>
              <a:buAutoNum type="arabicPeriod" startAt="1"/>
            </a:pPr>
            <a:r>
              <a:rPr lang="en-US" sz="3399">
                <a:solidFill>
                  <a:srgbClr val="29893B"/>
                </a:solidFill>
                <a:latin typeface="Arial"/>
                <a:ea typeface="Arial"/>
                <a:cs typeface="Arial"/>
                <a:sym typeface="Arial"/>
              </a:rPr>
              <a:t>Why did the French propose setting up the ECSC?</a:t>
            </a:r>
          </a:p>
          <a:p>
            <a:pPr algn="l" marL="734059" indent="-367030" lvl="1">
              <a:lnSpc>
                <a:spcPts val="4759"/>
              </a:lnSpc>
              <a:buAutoNum type="arabicPeriod" startAt="1"/>
            </a:pPr>
            <a:r>
              <a:rPr lang="en-US" sz="3399">
                <a:solidFill>
                  <a:srgbClr val="29893B"/>
                </a:solidFill>
                <a:latin typeface="Arial"/>
                <a:ea typeface="Arial"/>
                <a:cs typeface="Arial"/>
                <a:sym typeface="Arial"/>
              </a:rPr>
              <a:t>What was the ECSC?</a:t>
            </a:r>
          </a:p>
          <a:p>
            <a:pPr algn="l" marL="734059" indent="-367030" lvl="1">
              <a:lnSpc>
                <a:spcPts val="4759"/>
              </a:lnSpc>
              <a:buAutoNum type="arabicPeriod" startAt="1"/>
            </a:pPr>
            <a:r>
              <a:rPr lang="en-US" sz="3399">
                <a:solidFill>
                  <a:srgbClr val="29893B"/>
                </a:solidFill>
                <a:latin typeface="Arial"/>
                <a:ea typeface="Arial"/>
                <a:cs typeface="Arial"/>
                <a:sym typeface="Arial"/>
              </a:rPr>
              <a:t>How was it different from the bodies that had gone before it?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4"/>
          </a:xfrm>
          <a:prstGeom prst="rect">
            <a:avLst/>
          </a:prstGeom>
        </p:spPr>
        <p:txBody>
          <a:bodyPr anchor="t" rtlCol="false" tIns="0" lIns="0" bIns="0" rIns="0">
            <a:spAutoFit/>
          </a:bodyPr>
          <a:lstStyle/>
          <a:p>
            <a:pPr algn="ctr">
              <a:lnSpc>
                <a:spcPts val="8400"/>
              </a:lnSpc>
            </a:pPr>
            <a:r>
              <a:rPr lang="en-US" b="true" sz="6000">
                <a:solidFill>
                  <a:srgbClr val="363371"/>
                </a:solidFill>
                <a:latin typeface="Arial Bold"/>
                <a:ea typeface="Arial Bold"/>
                <a:cs typeface="Arial Bold"/>
                <a:sym typeface="Arial Bold"/>
              </a:rPr>
              <a:t>31.3: THE EUROPEAN ECONOMIC COMMUNITY</a:t>
            </a:r>
          </a:p>
        </p:txBody>
      </p:sp>
      <p:sp>
        <p:nvSpPr>
          <p:cNvPr name="TextBox 4" id="4"/>
          <p:cNvSpPr txBox="true"/>
          <p:nvPr/>
        </p:nvSpPr>
        <p:spPr>
          <a:xfrm rot="0">
            <a:off x="0" y="3883334"/>
            <a:ext cx="18288000" cy="1044577"/>
          </a:xfrm>
          <a:prstGeom prst="rect">
            <a:avLst/>
          </a:prstGeom>
        </p:spPr>
        <p:txBody>
          <a:bodyPr anchor="t" rtlCol="false" tIns="0" lIns="0" bIns="0" rIns="0">
            <a:spAutoFit/>
          </a:bodyPr>
          <a:lstStyle/>
          <a:p>
            <a:pPr algn="ctr">
              <a:lnSpc>
                <a:spcPts val="8050"/>
              </a:lnSpc>
            </a:pPr>
            <a:r>
              <a:rPr lang="en-US" sz="7000" spc="1400">
                <a:solidFill>
                  <a:srgbClr val="FEFEFE"/>
                </a:solidFill>
                <a:latin typeface="Daydream"/>
                <a:ea typeface="Daydream"/>
                <a:cs typeface="Daydream"/>
                <a:sym typeface="Daydream"/>
              </a:rPr>
              <a:t>31.3: the european economic community</a:t>
            </a:r>
          </a:p>
        </p:txBody>
      </p:sp>
      <p:sp>
        <p:nvSpPr>
          <p:cNvPr name="TextBox 5" id="5"/>
          <p:cNvSpPr txBox="true"/>
          <p:nvPr/>
        </p:nvSpPr>
        <p:spPr>
          <a:xfrm rot="0">
            <a:off x="15203805" y="-14772"/>
            <a:ext cx="2638717"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1945-Present</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Treaty of Rome, 1957</a:t>
            </a:r>
          </a:p>
        </p:txBody>
      </p:sp>
      <p:sp>
        <p:nvSpPr>
          <p:cNvPr name="TextBox 7" id="7"/>
          <p:cNvSpPr txBox="true"/>
          <p:nvPr/>
        </p:nvSpPr>
        <p:spPr>
          <a:xfrm rot="0">
            <a:off x="1028700" y="2139949"/>
            <a:ext cx="15609955"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By the late 1950s, given the success of the ECSC, it seemed natural to extend its principles to other economic areas. </a:t>
            </a:r>
            <a:r>
              <a:rPr lang="en-US" sz="2500">
                <a:solidFill>
                  <a:srgbClr val="000000"/>
                </a:solidFill>
                <a:latin typeface="Arial"/>
                <a:ea typeface="Arial"/>
                <a:cs typeface="Arial"/>
                <a:sym typeface="Arial"/>
              </a:rPr>
              <a:t>The six members signed the </a:t>
            </a:r>
            <a:r>
              <a:rPr lang="en-US" sz="2500" b="true">
                <a:solidFill>
                  <a:srgbClr val="000000"/>
                </a:solidFill>
                <a:latin typeface="Arial Bold"/>
                <a:ea typeface="Arial Bold"/>
                <a:cs typeface="Arial Bold"/>
                <a:sym typeface="Arial Bold"/>
              </a:rPr>
              <a:t>Treaty of Rome </a:t>
            </a:r>
            <a:r>
              <a:rPr lang="en-US" sz="2500">
                <a:solidFill>
                  <a:srgbClr val="000000"/>
                </a:solidFill>
                <a:latin typeface="Arial"/>
                <a:ea typeface="Arial"/>
                <a:cs typeface="Arial"/>
                <a:sym typeface="Arial"/>
              </a:rPr>
              <a:t>in 1957. The </a:t>
            </a:r>
            <a:r>
              <a:rPr lang="en-US" sz="2500" b="true">
                <a:solidFill>
                  <a:srgbClr val="000000"/>
                </a:solidFill>
                <a:latin typeface="Arial Bold"/>
                <a:ea typeface="Arial Bold"/>
                <a:cs typeface="Arial Bold"/>
                <a:sym typeface="Arial Bold"/>
              </a:rPr>
              <a:t>European Economic Community </a:t>
            </a:r>
            <a:r>
              <a:rPr lang="en-US" sz="2500">
                <a:solidFill>
                  <a:srgbClr val="000000"/>
                </a:solidFill>
                <a:latin typeface="Arial"/>
                <a:ea typeface="Arial"/>
                <a:cs typeface="Arial"/>
                <a:sym typeface="Arial"/>
              </a:rPr>
              <a:t>came into being on 1st January 1958. It had three core aims:</a:t>
            </a:r>
          </a:p>
          <a:p>
            <a:pPr algn="l" marL="539754" indent="-269877" lvl="1">
              <a:lnSpc>
                <a:spcPts val="3500"/>
              </a:lnSpc>
              <a:buAutoNum type="arabicPeriod" startAt="1"/>
            </a:pPr>
            <a:r>
              <a:rPr lang="en-US" sz="2500">
                <a:solidFill>
                  <a:srgbClr val="000000"/>
                </a:solidFill>
                <a:latin typeface="Arial"/>
                <a:ea typeface="Arial"/>
                <a:cs typeface="Arial"/>
                <a:sym typeface="Arial"/>
              </a:rPr>
              <a:t>To promote economic activity.</a:t>
            </a:r>
          </a:p>
          <a:p>
            <a:pPr algn="l" marL="539754" indent="-269877" lvl="1">
              <a:lnSpc>
                <a:spcPts val="3500"/>
              </a:lnSpc>
              <a:buAutoNum type="arabicPeriod" startAt="1"/>
            </a:pPr>
            <a:r>
              <a:rPr lang="en-US" sz="2500">
                <a:solidFill>
                  <a:srgbClr val="000000"/>
                </a:solidFill>
                <a:latin typeface="Arial"/>
                <a:ea typeface="Arial"/>
                <a:cs typeface="Arial"/>
                <a:sym typeface="Arial"/>
              </a:rPr>
              <a:t>To raise the standard of living.</a:t>
            </a:r>
          </a:p>
          <a:p>
            <a:pPr algn="l" marL="539754" indent="-269877" lvl="1">
              <a:lnSpc>
                <a:spcPts val="3500"/>
              </a:lnSpc>
              <a:buAutoNum type="arabicPeriod" startAt="1"/>
            </a:pPr>
            <a:r>
              <a:rPr lang="en-US" sz="2500">
                <a:solidFill>
                  <a:srgbClr val="000000"/>
                </a:solidFill>
                <a:latin typeface="Arial"/>
                <a:ea typeface="Arial"/>
                <a:cs typeface="Arial"/>
                <a:sym typeface="Arial"/>
              </a:rPr>
              <a:t>To forge ‘</a:t>
            </a:r>
            <a:r>
              <a:rPr lang="en-US" sz="2500" i="true">
                <a:solidFill>
                  <a:srgbClr val="000000"/>
                </a:solidFill>
                <a:latin typeface="Arial Italics"/>
                <a:ea typeface="Arial Italics"/>
                <a:cs typeface="Arial Italics"/>
                <a:sym typeface="Arial Italics"/>
              </a:rPr>
              <a:t>an ever closer union among the peoples of Europe</a:t>
            </a:r>
            <a:r>
              <a:rPr lang="en-US" sz="2500">
                <a:solidFill>
                  <a:srgbClr val="000000"/>
                </a:solidFill>
                <a:latin typeface="Arial"/>
                <a:ea typeface="Arial"/>
                <a:cs typeface="Arial"/>
                <a:sym typeface="Arial"/>
              </a:rPr>
              <a: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Freeform 10" id="10"/>
          <p:cNvSpPr/>
          <p:nvPr/>
        </p:nvSpPr>
        <p:spPr>
          <a:xfrm flipH="false" flipV="false" rot="0">
            <a:off x="5405876" y="4810124"/>
            <a:ext cx="6855603" cy="4915187"/>
          </a:xfrm>
          <a:custGeom>
            <a:avLst/>
            <a:gdLst/>
            <a:ahLst/>
            <a:cxnLst/>
            <a:rect r="r" b="b" t="t" l="l"/>
            <a:pathLst>
              <a:path h="4915187" w="6855603">
                <a:moveTo>
                  <a:pt x="0" y="0"/>
                </a:moveTo>
                <a:lnTo>
                  <a:pt x="6855603" y="0"/>
                </a:lnTo>
                <a:lnTo>
                  <a:pt x="6855603" y="4915187"/>
                </a:lnTo>
                <a:lnTo>
                  <a:pt x="0" y="4915187"/>
                </a:lnTo>
                <a:lnTo>
                  <a:pt x="0" y="0"/>
                </a:lnTo>
                <a:close/>
              </a:path>
            </a:pathLst>
          </a:custGeom>
          <a:blipFill>
            <a:blip r:embed="rId2"/>
            <a:stretch>
              <a:fillRect l="-1361" t="-1899" r="-907" b="-2215"/>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structure of the EEC</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EEC had a complicated institutional organisation designed to implement the Treaty of Rome and also to grow and adapt in the decades that followed. These three bodies make up the very important 'institutional triangle';</a:t>
            </a:r>
          </a:p>
          <a:p>
            <a:pPr algn="l">
              <a:lnSpc>
                <a:spcPts val="4200"/>
              </a:lnSpc>
            </a:pPr>
            <a:r>
              <a:rPr lang="en-US" sz="3000" b="true">
                <a:solidFill>
                  <a:srgbClr val="000000"/>
                </a:solidFill>
                <a:latin typeface="Arial Bold"/>
                <a:ea typeface="Arial Bold"/>
                <a:cs typeface="Arial Bold"/>
                <a:sym typeface="Arial Bold"/>
              </a:rPr>
              <a:t>The Commission</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runs the EEC day to day and implements the treaties</a:t>
            </a:r>
            <a:r>
              <a:rPr lang="en-US" sz="3000">
                <a:solidFill>
                  <a:srgbClr val="000000"/>
                </a:solidFill>
                <a:latin typeface="Arial"/>
                <a:ea typeface="Arial"/>
                <a:cs typeface="Arial"/>
                <a:sym typeface="Arial"/>
              </a:rPr>
              <a:t>. It is made up of nominees of the member states - the commissioners.</a:t>
            </a:r>
          </a:p>
          <a:p>
            <a:pPr algn="l">
              <a:lnSpc>
                <a:spcPts val="4200"/>
              </a:lnSpc>
            </a:pPr>
            <a:r>
              <a:rPr lang="en-US" sz="3000" b="true">
                <a:solidFill>
                  <a:srgbClr val="000000"/>
                </a:solidFill>
                <a:latin typeface="Arial Bold"/>
                <a:ea typeface="Arial Bold"/>
                <a:cs typeface="Arial Bold"/>
                <a:sym typeface="Arial Bold"/>
              </a:rPr>
              <a:t>The Council of Ministers</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national ministers meet regularly to discuss common issues and make decisions</a:t>
            </a:r>
            <a:r>
              <a:rPr lang="en-US" sz="3000">
                <a:solidFill>
                  <a:srgbClr val="000000"/>
                </a:solidFill>
                <a:latin typeface="Arial"/>
                <a:ea typeface="Arial"/>
                <a:cs typeface="Arial"/>
                <a:sym typeface="Arial"/>
              </a:rPr>
              <a:t>.</a:t>
            </a:r>
          </a:p>
          <a:p>
            <a:pPr algn="l">
              <a:lnSpc>
                <a:spcPts val="4200"/>
              </a:lnSpc>
            </a:pPr>
            <a:r>
              <a:rPr lang="en-US" sz="3000" b="true">
                <a:solidFill>
                  <a:srgbClr val="000000"/>
                </a:solidFill>
                <a:latin typeface="Arial Bold"/>
                <a:ea typeface="Arial Bold"/>
                <a:cs typeface="Arial Bold"/>
                <a:sym typeface="Arial Bold"/>
              </a:rPr>
              <a:t>The European Parliament</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intended to represent the people of Europe. Its members were initially nominated by national parliaments but since 1979, they have been directly elected by the people</a:t>
            </a:r>
            <a:r>
              <a:rPr lang="en-US" sz="3000">
                <a:solidFill>
                  <a:srgbClr val="000000"/>
                </a:solidFill>
                <a:latin typeface="Arial"/>
                <a:ea typeface="Arial"/>
                <a:cs typeface="Arial"/>
                <a:sym typeface="Arial"/>
              </a:rPr>
              <a:t>. At first, it had very limited powers but it has grown over time to have equal powers with the Commission and Council. </a:t>
            </a:r>
          </a:p>
          <a:p>
            <a:pPr algn="l">
              <a:lnSpc>
                <a:spcPts val="4200"/>
              </a:lnSpc>
            </a:pPr>
            <a:r>
              <a:rPr lang="en-US" sz="3000">
                <a:solidFill>
                  <a:srgbClr val="000000"/>
                </a:solidFill>
                <a:latin typeface="Arial"/>
                <a:ea typeface="Arial"/>
                <a:cs typeface="Arial"/>
                <a:sym typeface="Arial"/>
              </a:rPr>
              <a:t>Various other bodies play important roles, for instance:</a:t>
            </a:r>
          </a:p>
          <a:p>
            <a:pPr algn="l">
              <a:lnSpc>
                <a:spcPts val="4200"/>
              </a:lnSpc>
            </a:pPr>
            <a:r>
              <a:rPr lang="en-US" sz="3000" b="true">
                <a:solidFill>
                  <a:srgbClr val="000000"/>
                </a:solidFill>
                <a:latin typeface="Arial Bold"/>
                <a:ea typeface="Arial Bold"/>
                <a:cs typeface="Arial Bold"/>
                <a:sym typeface="Arial Bold"/>
              </a:rPr>
              <a:t>The Court of Justice</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rules on interpretations of the treaties and on disputes between other institutions and member states</a:t>
            </a:r>
            <a:r>
              <a:rPr lang="en-US" sz="3000" i="true">
                <a:solidFill>
                  <a:srgbClr val="000000"/>
                </a:solidFill>
                <a:latin typeface="Arial Italics"/>
                <a:ea typeface="Arial Italics"/>
                <a:cs typeface="Arial Italics"/>
                <a:sym typeface="Arial Italics"/>
              </a:rPr>
              <a: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7" id="7"/>
          <p:cNvGrpSpPr/>
          <p:nvPr/>
        </p:nvGrpSpPr>
        <p:grpSpPr>
          <a:xfrm rot="0">
            <a:off x="1266750" y="4559946"/>
            <a:ext cx="2409921" cy="1076601"/>
            <a:chOff x="0" y="0"/>
            <a:chExt cx="909707" cy="406400"/>
          </a:xfrm>
        </p:grpSpPr>
        <p:sp>
          <p:nvSpPr>
            <p:cNvPr name="Freeform 8" id="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9" id="9"/>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1951</a:t>
              </a:r>
            </a:p>
          </p:txBody>
        </p:sp>
      </p:grpSp>
      <p:grpSp>
        <p:nvGrpSpPr>
          <p:cNvPr name="Group 10" id="10"/>
          <p:cNvGrpSpPr/>
          <p:nvPr/>
        </p:nvGrpSpPr>
        <p:grpSpPr>
          <a:xfrm rot="0">
            <a:off x="3360332" y="4559946"/>
            <a:ext cx="2295772" cy="1076601"/>
            <a:chOff x="0" y="0"/>
            <a:chExt cx="866618" cy="406400"/>
          </a:xfrm>
        </p:grpSpPr>
        <p:sp>
          <p:nvSpPr>
            <p:cNvPr name="Freeform 11" id="1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12" id="12"/>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1957</a:t>
              </a:r>
            </a:p>
          </p:txBody>
        </p:sp>
      </p:grpSp>
      <p:grpSp>
        <p:nvGrpSpPr>
          <p:cNvPr name="Group 13" id="13"/>
          <p:cNvGrpSpPr/>
          <p:nvPr/>
        </p:nvGrpSpPr>
        <p:grpSpPr>
          <a:xfrm rot="0">
            <a:off x="5382491" y="4559946"/>
            <a:ext cx="2381270" cy="1076601"/>
            <a:chOff x="0" y="0"/>
            <a:chExt cx="898892" cy="406400"/>
          </a:xfrm>
        </p:grpSpPr>
        <p:sp>
          <p:nvSpPr>
            <p:cNvPr name="Freeform 14" id="1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15" id="15"/>
            <p:cNvSpPr txBox="true"/>
            <p:nvPr/>
          </p:nvSpPr>
          <p:spPr>
            <a:xfrm>
              <a:off x="177800" y="-66675"/>
              <a:ext cx="644892"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1961</a:t>
              </a:r>
            </a:p>
          </p:txBody>
        </p:sp>
      </p:grpSp>
      <p:sp>
        <p:nvSpPr>
          <p:cNvPr name="AutoShape 16" id="16"/>
          <p:cNvSpPr/>
          <p:nvPr/>
        </p:nvSpPr>
        <p:spPr>
          <a:xfrm flipV="true">
            <a:off x="2440077" y="5849022"/>
            <a:ext cx="0" cy="2530202"/>
          </a:xfrm>
          <a:prstGeom prst="line">
            <a:avLst/>
          </a:prstGeom>
          <a:ln cap="flat" w="9525">
            <a:solidFill>
              <a:srgbClr val="363371"/>
            </a:solidFill>
            <a:prstDash val="solid"/>
            <a:headEnd type="none" len="sm" w="sm"/>
            <a:tailEnd type="none" len="sm" w="sm"/>
          </a:ln>
        </p:spPr>
      </p:sp>
      <p:grpSp>
        <p:nvGrpSpPr>
          <p:cNvPr name="Group 17" id="17"/>
          <p:cNvGrpSpPr/>
          <p:nvPr/>
        </p:nvGrpSpPr>
        <p:grpSpPr>
          <a:xfrm rot="0">
            <a:off x="7439720" y="4559946"/>
            <a:ext cx="2409921" cy="1076601"/>
            <a:chOff x="0" y="0"/>
            <a:chExt cx="909707" cy="406400"/>
          </a:xfrm>
        </p:grpSpPr>
        <p:sp>
          <p:nvSpPr>
            <p:cNvPr name="Freeform 18" id="1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19" id="19"/>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1973</a:t>
              </a:r>
            </a:p>
          </p:txBody>
        </p:sp>
      </p:grpSp>
      <p:grpSp>
        <p:nvGrpSpPr>
          <p:cNvPr name="Group 20" id="20"/>
          <p:cNvGrpSpPr/>
          <p:nvPr/>
        </p:nvGrpSpPr>
        <p:grpSpPr>
          <a:xfrm rot="0">
            <a:off x="9533302" y="4559946"/>
            <a:ext cx="2295772" cy="1076601"/>
            <a:chOff x="0" y="0"/>
            <a:chExt cx="866618" cy="406400"/>
          </a:xfrm>
        </p:grpSpPr>
        <p:sp>
          <p:nvSpPr>
            <p:cNvPr name="Freeform 21" id="2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22" id="22"/>
            <p:cNvSpPr txBox="true"/>
            <p:nvPr/>
          </p:nvSpPr>
          <p:spPr>
            <a:xfrm>
              <a:off x="177800" y="-66675"/>
              <a:ext cx="612618"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1991</a:t>
              </a:r>
            </a:p>
          </p:txBody>
        </p:sp>
      </p:grpSp>
      <p:grpSp>
        <p:nvGrpSpPr>
          <p:cNvPr name="Group 23" id="23"/>
          <p:cNvGrpSpPr/>
          <p:nvPr/>
        </p:nvGrpSpPr>
        <p:grpSpPr>
          <a:xfrm rot="0">
            <a:off x="11555461" y="4559946"/>
            <a:ext cx="2381270" cy="1076601"/>
            <a:chOff x="0" y="0"/>
            <a:chExt cx="898892" cy="406400"/>
          </a:xfrm>
        </p:grpSpPr>
        <p:sp>
          <p:nvSpPr>
            <p:cNvPr name="Freeform 24" id="2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25" id="25"/>
            <p:cNvSpPr txBox="true"/>
            <p:nvPr/>
          </p:nvSpPr>
          <p:spPr>
            <a:xfrm>
              <a:off x="177800" y="-66675"/>
              <a:ext cx="644892"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2002</a:t>
              </a:r>
            </a:p>
          </p:txBody>
        </p:sp>
      </p:grpSp>
      <p:grpSp>
        <p:nvGrpSpPr>
          <p:cNvPr name="Group 26" id="26"/>
          <p:cNvGrpSpPr/>
          <p:nvPr/>
        </p:nvGrpSpPr>
        <p:grpSpPr>
          <a:xfrm rot="0">
            <a:off x="13616391" y="4559946"/>
            <a:ext cx="2409921" cy="1076601"/>
            <a:chOff x="0" y="0"/>
            <a:chExt cx="909707" cy="406400"/>
          </a:xfrm>
        </p:grpSpPr>
        <p:sp>
          <p:nvSpPr>
            <p:cNvPr name="Freeform 27" id="2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8" id="28"/>
            <p:cNvSpPr txBox="true"/>
            <p:nvPr/>
          </p:nvSpPr>
          <p:spPr>
            <a:xfrm>
              <a:off x="177800" y="-66675"/>
              <a:ext cx="655707" cy="473075"/>
            </a:xfrm>
            <a:prstGeom prst="rect">
              <a:avLst/>
            </a:prstGeom>
          </p:spPr>
          <p:txBody>
            <a:bodyPr anchor="ctr" rtlCol="false" tIns="17859" lIns="17859" bIns="17859" rIns="17859"/>
            <a:lstStyle/>
            <a:p>
              <a:pPr algn="ctr">
                <a:lnSpc>
                  <a:spcPts val="4331"/>
                </a:lnSpc>
                <a:spcBef>
                  <a:spcPct val="0"/>
                </a:spcBef>
              </a:pPr>
              <a:r>
                <a:rPr lang="en-US" sz="3093" spc="-95">
                  <a:solidFill>
                    <a:srgbClr val="FFFFFF"/>
                  </a:solidFill>
                  <a:latin typeface="Questrial"/>
                  <a:ea typeface="Questrial"/>
                  <a:cs typeface="Questrial"/>
                  <a:sym typeface="Questrial"/>
                </a:rPr>
                <a:t>2020</a:t>
              </a:r>
            </a:p>
          </p:txBody>
        </p:sp>
      </p:grpSp>
      <p:grpSp>
        <p:nvGrpSpPr>
          <p:cNvPr name="Group 29" id="29"/>
          <p:cNvGrpSpPr/>
          <p:nvPr/>
        </p:nvGrpSpPr>
        <p:grpSpPr>
          <a:xfrm rot="0">
            <a:off x="927105" y="7251950"/>
            <a:ext cx="3089211" cy="1405143"/>
            <a:chOff x="0" y="0"/>
            <a:chExt cx="689010" cy="313400"/>
          </a:xfrm>
        </p:grpSpPr>
        <p:sp>
          <p:nvSpPr>
            <p:cNvPr name="Freeform 30" id="3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31" id="31"/>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32" id="32"/>
          <p:cNvSpPr/>
          <p:nvPr/>
        </p:nvSpPr>
        <p:spPr>
          <a:xfrm flipV="true">
            <a:off x="6411467" y="5849022"/>
            <a:ext cx="0" cy="2530202"/>
          </a:xfrm>
          <a:prstGeom prst="line">
            <a:avLst/>
          </a:prstGeom>
          <a:ln cap="flat" w="9525">
            <a:solidFill>
              <a:srgbClr val="363371"/>
            </a:solidFill>
            <a:prstDash val="solid"/>
            <a:headEnd type="none" len="sm" w="sm"/>
            <a:tailEnd type="none" len="sm" w="sm"/>
          </a:ln>
        </p:spPr>
      </p:sp>
      <p:grpSp>
        <p:nvGrpSpPr>
          <p:cNvPr name="Group 33" id="33"/>
          <p:cNvGrpSpPr/>
          <p:nvPr/>
        </p:nvGrpSpPr>
        <p:grpSpPr>
          <a:xfrm rot="0">
            <a:off x="4874770" y="7251950"/>
            <a:ext cx="3089211" cy="1405143"/>
            <a:chOff x="0" y="0"/>
            <a:chExt cx="689010" cy="313400"/>
          </a:xfrm>
        </p:grpSpPr>
        <p:sp>
          <p:nvSpPr>
            <p:cNvPr name="Freeform 34" id="3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35" id="35"/>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36" id="36"/>
          <p:cNvSpPr/>
          <p:nvPr/>
        </p:nvSpPr>
        <p:spPr>
          <a:xfrm flipV="true">
            <a:off x="10706628" y="5847915"/>
            <a:ext cx="0" cy="2530202"/>
          </a:xfrm>
          <a:prstGeom prst="line">
            <a:avLst/>
          </a:prstGeom>
          <a:ln cap="flat" w="9525">
            <a:solidFill>
              <a:srgbClr val="363371"/>
            </a:solidFill>
            <a:prstDash val="solid"/>
            <a:headEnd type="none" len="sm" w="sm"/>
            <a:tailEnd type="none" len="sm" w="sm"/>
          </a:ln>
        </p:spPr>
      </p:sp>
      <p:grpSp>
        <p:nvGrpSpPr>
          <p:cNvPr name="Group 37" id="37"/>
          <p:cNvGrpSpPr/>
          <p:nvPr/>
        </p:nvGrpSpPr>
        <p:grpSpPr>
          <a:xfrm rot="0">
            <a:off x="9213102" y="7250843"/>
            <a:ext cx="3089211" cy="1405143"/>
            <a:chOff x="0" y="0"/>
            <a:chExt cx="689010" cy="313400"/>
          </a:xfrm>
        </p:grpSpPr>
        <p:sp>
          <p:nvSpPr>
            <p:cNvPr name="Freeform 38" id="3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39" id="39"/>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0" id="40"/>
          <p:cNvSpPr/>
          <p:nvPr/>
        </p:nvSpPr>
        <p:spPr>
          <a:xfrm flipV="true">
            <a:off x="14813443" y="5846807"/>
            <a:ext cx="0" cy="2530202"/>
          </a:xfrm>
          <a:prstGeom prst="line">
            <a:avLst/>
          </a:prstGeom>
          <a:ln cap="flat" w="9525">
            <a:solidFill>
              <a:srgbClr val="363371"/>
            </a:solidFill>
            <a:prstDash val="solid"/>
            <a:headEnd type="none" len="sm" w="sm"/>
            <a:tailEnd type="none" len="sm" w="sm"/>
          </a:ln>
        </p:spPr>
      </p:sp>
      <p:grpSp>
        <p:nvGrpSpPr>
          <p:cNvPr name="Group 41" id="41"/>
          <p:cNvGrpSpPr/>
          <p:nvPr/>
        </p:nvGrpSpPr>
        <p:grpSpPr>
          <a:xfrm rot="0">
            <a:off x="13276746" y="7249736"/>
            <a:ext cx="3089211" cy="1405143"/>
            <a:chOff x="0" y="0"/>
            <a:chExt cx="689010" cy="313400"/>
          </a:xfrm>
        </p:grpSpPr>
        <p:sp>
          <p:nvSpPr>
            <p:cNvPr name="Freeform 42" id="4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43" id="43"/>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4" id="44"/>
          <p:cNvSpPr/>
          <p:nvPr/>
        </p:nvSpPr>
        <p:spPr>
          <a:xfrm flipV="true">
            <a:off x="4500309" y="1828356"/>
            <a:ext cx="0" cy="2530202"/>
          </a:xfrm>
          <a:prstGeom prst="line">
            <a:avLst/>
          </a:prstGeom>
          <a:ln cap="flat" w="9525">
            <a:solidFill>
              <a:srgbClr val="363371"/>
            </a:solidFill>
            <a:prstDash val="solid"/>
            <a:headEnd type="none" len="sm" w="sm"/>
            <a:tailEnd type="none" len="sm" w="sm"/>
          </a:ln>
        </p:spPr>
      </p:sp>
      <p:grpSp>
        <p:nvGrpSpPr>
          <p:cNvPr name="Group 45" id="45"/>
          <p:cNvGrpSpPr/>
          <p:nvPr/>
        </p:nvGrpSpPr>
        <p:grpSpPr>
          <a:xfrm rot="0">
            <a:off x="2963612" y="1537090"/>
            <a:ext cx="3089211" cy="1405143"/>
            <a:chOff x="0" y="0"/>
            <a:chExt cx="689010" cy="313400"/>
          </a:xfrm>
        </p:grpSpPr>
        <p:sp>
          <p:nvSpPr>
            <p:cNvPr name="Freeform 46" id="4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47" id="47"/>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48" id="48"/>
          <p:cNvSpPr/>
          <p:nvPr/>
        </p:nvSpPr>
        <p:spPr>
          <a:xfrm flipV="true">
            <a:off x="8636772" y="1828356"/>
            <a:ext cx="0" cy="2530202"/>
          </a:xfrm>
          <a:prstGeom prst="line">
            <a:avLst/>
          </a:prstGeom>
          <a:ln cap="flat" w="9525">
            <a:solidFill>
              <a:srgbClr val="363371"/>
            </a:solidFill>
            <a:prstDash val="solid"/>
            <a:headEnd type="none" len="sm" w="sm"/>
            <a:tailEnd type="none" len="sm" w="sm"/>
          </a:ln>
        </p:spPr>
      </p:sp>
      <p:grpSp>
        <p:nvGrpSpPr>
          <p:cNvPr name="Group 49" id="49"/>
          <p:cNvGrpSpPr/>
          <p:nvPr/>
        </p:nvGrpSpPr>
        <p:grpSpPr>
          <a:xfrm rot="0">
            <a:off x="7100075" y="1537090"/>
            <a:ext cx="3089211" cy="1405143"/>
            <a:chOff x="0" y="0"/>
            <a:chExt cx="689010" cy="313400"/>
          </a:xfrm>
        </p:grpSpPr>
        <p:sp>
          <p:nvSpPr>
            <p:cNvPr name="Freeform 50" id="5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51" id="51"/>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sp>
        <p:nvSpPr>
          <p:cNvPr name="AutoShape 52" id="52"/>
          <p:cNvSpPr/>
          <p:nvPr/>
        </p:nvSpPr>
        <p:spPr>
          <a:xfrm flipV="true">
            <a:off x="12738188" y="1822765"/>
            <a:ext cx="0" cy="2530202"/>
          </a:xfrm>
          <a:prstGeom prst="line">
            <a:avLst/>
          </a:prstGeom>
          <a:ln cap="flat" w="9525">
            <a:solidFill>
              <a:srgbClr val="363371"/>
            </a:solidFill>
            <a:prstDash val="solid"/>
            <a:headEnd type="none" len="sm" w="sm"/>
            <a:tailEnd type="none" len="sm" w="sm"/>
          </a:ln>
        </p:spPr>
      </p:sp>
      <p:grpSp>
        <p:nvGrpSpPr>
          <p:cNvPr name="Group 53" id="53"/>
          <p:cNvGrpSpPr/>
          <p:nvPr/>
        </p:nvGrpSpPr>
        <p:grpSpPr>
          <a:xfrm rot="0">
            <a:off x="11201491" y="1531499"/>
            <a:ext cx="3089211" cy="1405143"/>
            <a:chOff x="0" y="0"/>
            <a:chExt cx="689010" cy="313400"/>
          </a:xfrm>
        </p:grpSpPr>
        <p:sp>
          <p:nvSpPr>
            <p:cNvPr name="Freeform 54" id="5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55" id="55"/>
            <p:cNvSpPr txBox="true"/>
            <p:nvPr/>
          </p:nvSpPr>
          <p:spPr>
            <a:xfrm>
              <a:off x="0" y="-38100"/>
              <a:ext cx="689010" cy="351500"/>
            </a:xfrm>
            <a:prstGeom prst="rect">
              <a:avLst/>
            </a:prstGeom>
          </p:spPr>
          <p:txBody>
            <a:bodyPr anchor="ctr" rtlCol="false" tIns="71438" lIns="71438" bIns="71438" rIns="71438"/>
            <a:lstStyle/>
            <a:p>
              <a:pPr algn="ctr">
                <a:lnSpc>
                  <a:spcPts val="2756"/>
                </a:lnSpc>
                <a:spcBef>
                  <a:spcPct val="0"/>
                </a:spcBef>
              </a:pPr>
            </a:p>
          </p:txBody>
        </p:sp>
      </p:grpSp>
      <p:grpSp>
        <p:nvGrpSpPr>
          <p:cNvPr name="Group 56" id="56"/>
          <p:cNvGrpSpPr/>
          <p:nvPr/>
        </p:nvGrpSpPr>
        <p:grpSpPr>
          <a:xfrm rot="0">
            <a:off x="5740058" y="491886"/>
            <a:ext cx="6773848" cy="667756"/>
            <a:chOff x="0" y="0"/>
            <a:chExt cx="1784059" cy="175870"/>
          </a:xfrm>
        </p:grpSpPr>
        <p:sp>
          <p:nvSpPr>
            <p:cNvPr name="Freeform 57" id="57"/>
            <p:cNvSpPr/>
            <p:nvPr/>
          </p:nvSpPr>
          <p:spPr>
            <a:xfrm flipH="false" flipV="false" rot="0">
              <a:off x="0" y="0"/>
              <a:ext cx="1784059" cy="175870"/>
            </a:xfrm>
            <a:custGeom>
              <a:avLst/>
              <a:gdLst/>
              <a:ahLst/>
              <a:cxnLst/>
              <a:rect r="r" b="b" t="t" l="l"/>
              <a:pathLst>
                <a:path h="175870" w="1784059">
                  <a:moveTo>
                    <a:pt x="6857" y="0"/>
                  </a:moveTo>
                  <a:lnTo>
                    <a:pt x="1777201" y="0"/>
                  </a:lnTo>
                  <a:cubicBezTo>
                    <a:pt x="1780989" y="0"/>
                    <a:pt x="1784059" y="3070"/>
                    <a:pt x="1784059" y="6857"/>
                  </a:cubicBezTo>
                  <a:lnTo>
                    <a:pt x="1784059" y="169012"/>
                  </a:lnTo>
                  <a:cubicBezTo>
                    <a:pt x="1784059" y="172800"/>
                    <a:pt x="1780989" y="175870"/>
                    <a:pt x="1777201" y="175870"/>
                  </a:cubicBezTo>
                  <a:lnTo>
                    <a:pt x="6857" y="175870"/>
                  </a:lnTo>
                  <a:cubicBezTo>
                    <a:pt x="5039" y="175870"/>
                    <a:pt x="3295" y="175147"/>
                    <a:pt x="2009" y="173861"/>
                  </a:cubicBezTo>
                  <a:cubicBezTo>
                    <a:pt x="722" y="172575"/>
                    <a:pt x="0" y="170831"/>
                    <a:pt x="0" y="169012"/>
                  </a:cubicBezTo>
                  <a:lnTo>
                    <a:pt x="0" y="6857"/>
                  </a:lnTo>
                  <a:cubicBezTo>
                    <a:pt x="0" y="3070"/>
                    <a:pt x="3070" y="0"/>
                    <a:pt x="6857" y="0"/>
                  </a:cubicBezTo>
                  <a:close/>
                </a:path>
              </a:pathLst>
            </a:custGeom>
            <a:solidFill>
              <a:srgbClr val="363371"/>
            </a:solidFill>
          </p:spPr>
        </p:sp>
        <p:sp>
          <p:nvSpPr>
            <p:cNvPr name="TextBox 58" id="58"/>
            <p:cNvSpPr txBox="true"/>
            <p:nvPr/>
          </p:nvSpPr>
          <p:spPr>
            <a:xfrm>
              <a:off x="0" y="-66675"/>
              <a:ext cx="1784059" cy="242545"/>
            </a:xfrm>
            <a:prstGeom prst="rect">
              <a:avLst/>
            </a:prstGeom>
          </p:spPr>
          <p:txBody>
            <a:bodyPr anchor="ctr" rtlCol="false" tIns="71438" lIns="71438" bIns="71438" rIns="71438"/>
            <a:lstStyle/>
            <a:p>
              <a:pPr algn="ctr">
                <a:lnSpc>
                  <a:spcPts val="4994"/>
                </a:lnSpc>
              </a:pPr>
              <a:r>
                <a:rPr lang="en-US" sz="3619" spc="354">
                  <a:solidFill>
                    <a:srgbClr val="FFFFFF"/>
                  </a:solidFill>
                  <a:latin typeface="Questrial"/>
                  <a:ea typeface="Questrial"/>
                  <a:cs typeface="Questrial"/>
                  <a:sym typeface="Questrial"/>
                </a:rPr>
                <a:t>EUROPEAN INTEGRATION</a:t>
              </a:r>
            </a:p>
          </p:txBody>
        </p:sp>
      </p:grpSp>
      <p:sp>
        <p:nvSpPr>
          <p:cNvPr name="Freeform 59" id="59"/>
          <p:cNvSpPr/>
          <p:nvPr/>
        </p:nvSpPr>
        <p:spPr>
          <a:xfrm flipH="false" flipV="false" rot="0">
            <a:off x="685800" y="32596"/>
            <a:ext cx="2058155" cy="1366100"/>
          </a:xfrm>
          <a:custGeom>
            <a:avLst/>
            <a:gdLst/>
            <a:ahLst/>
            <a:cxnLst/>
            <a:rect r="r" b="b" t="t" l="l"/>
            <a:pathLst>
              <a:path h="1366100" w="2058155">
                <a:moveTo>
                  <a:pt x="0" y="0"/>
                </a:moveTo>
                <a:lnTo>
                  <a:pt x="2058155" y="0"/>
                </a:lnTo>
                <a:lnTo>
                  <a:pt x="2058155" y="1366100"/>
                </a:lnTo>
                <a:lnTo>
                  <a:pt x="0" y="13661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0" id="60"/>
          <p:cNvSpPr/>
          <p:nvPr/>
        </p:nvSpPr>
        <p:spPr>
          <a:xfrm flipH="false" flipV="false" rot="0">
            <a:off x="14389502" y="32596"/>
            <a:ext cx="2438274" cy="1825658"/>
          </a:xfrm>
          <a:custGeom>
            <a:avLst/>
            <a:gdLst/>
            <a:ahLst/>
            <a:cxnLst/>
            <a:rect r="r" b="b" t="t" l="l"/>
            <a:pathLst>
              <a:path h="1825658" w="2438274">
                <a:moveTo>
                  <a:pt x="0" y="0"/>
                </a:moveTo>
                <a:lnTo>
                  <a:pt x="2438274" y="0"/>
                </a:lnTo>
                <a:lnTo>
                  <a:pt x="2438274" y="1825657"/>
                </a:lnTo>
                <a:lnTo>
                  <a:pt x="0" y="18256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1" id="61"/>
          <p:cNvSpPr/>
          <p:nvPr/>
        </p:nvSpPr>
        <p:spPr>
          <a:xfrm flipH="false" flipV="false" rot="0">
            <a:off x="2675565" y="5636547"/>
            <a:ext cx="1340751" cy="804450"/>
          </a:xfrm>
          <a:custGeom>
            <a:avLst/>
            <a:gdLst/>
            <a:ahLst/>
            <a:cxnLst/>
            <a:rect r="r" b="b" t="t" l="l"/>
            <a:pathLst>
              <a:path h="804450" w="1340751">
                <a:moveTo>
                  <a:pt x="0" y="0"/>
                </a:moveTo>
                <a:lnTo>
                  <a:pt x="1340751" y="0"/>
                </a:lnTo>
                <a:lnTo>
                  <a:pt x="1340751" y="804450"/>
                </a:lnTo>
                <a:lnTo>
                  <a:pt x="0" y="804450"/>
                </a:lnTo>
                <a:lnTo>
                  <a:pt x="0" y="0"/>
                </a:lnTo>
                <a:close/>
              </a:path>
            </a:pathLst>
          </a:custGeom>
          <a:blipFill>
            <a:blip r:embed="rId6"/>
            <a:stretch>
              <a:fillRect l="0" t="0" r="0" b="0"/>
            </a:stretch>
          </a:blipFill>
        </p:spPr>
      </p:sp>
      <p:sp>
        <p:nvSpPr>
          <p:cNvPr name="Freeform 62" id="62"/>
          <p:cNvSpPr/>
          <p:nvPr/>
        </p:nvSpPr>
        <p:spPr>
          <a:xfrm flipH="false" flipV="false" rot="0">
            <a:off x="6733153" y="6229174"/>
            <a:ext cx="1062273" cy="804450"/>
          </a:xfrm>
          <a:custGeom>
            <a:avLst/>
            <a:gdLst/>
            <a:ahLst/>
            <a:cxnLst/>
            <a:rect r="r" b="b" t="t" l="l"/>
            <a:pathLst>
              <a:path h="804450" w="1062273">
                <a:moveTo>
                  <a:pt x="0" y="0"/>
                </a:moveTo>
                <a:lnTo>
                  <a:pt x="1062273" y="0"/>
                </a:lnTo>
                <a:lnTo>
                  <a:pt x="1062273" y="804451"/>
                </a:lnTo>
                <a:lnTo>
                  <a:pt x="0" y="804451"/>
                </a:lnTo>
                <a:lnTo>
                  <a:pt x="0" y="0"/>
                </a:lnTo>
                <a:close/>
              </a:path>
            </a:pathLst>
          </a:custGeom>
          <a:blipFill>
            <a:blip r:embed="rId7"/>
            <a:stretch>
              <a:fillRect l="0" t="0" r="0" b="0"/>
            </a:stretch>
          </a:blipFill>
        </p:spPr>
      </p:sp>
      <p:sp>
        <p:nvSpPr>
          <p:cNvPr name="Freeform 63" id="63"/>
          <p:cNvSpPr/>
          <p:nvPr/>
        </p:nvSpPr>
        <p:spPr>
          <a:xfrm flipH="false" flipV="false" rot="0">
            <a:off x="1001155" y="5636547"/>
            <a:ext cx="1206676" cy="804450"/>
          </a:xfrm>
          <a:custGeom>
            <a:avLst/>
            <a:gdLst/>
            <a:ahLst/>
            <a:cxnLst/>
            <a:rect r="r" b="b" t="t" l="l"/>
            <a:pathLst>
              <a:path h="804450" w="1206676">
                <a:moveTo>
                  <a:pt x="0" y="0"/>
                </a:moveTo>
                <a:lnTo>
                  <a:pt x="1206676" y="0"/>
                </a:lnTo>
                <a:lnTo>
                  <a:pt x="1206676" y="804450"/>
                </a:lnTo>
                <a:lnTo>
                  <a:pt x="0" y="804450"/>
                </a:lnTo>
                <a:lnTo>
                  <a:pt x="0" y="0"/>
                </a:lnTo>
                <a:close/>
              </a:path>
            </a:pathLst>
          </a:custGeom>
          <a:blipFill>
            <a:blip r:embed="rId8"/>
            <a:stretch>
              <a:fillRect l="0" t="0" r="0" b="0"/>
            </a:stretch>
          </a:blipFill>
        </p:spPr>
      </p:sp>
      <p:sp>
        <p:nvSpPr>
          <p:cNvPr name="Freeform 64" id="64"/>
          <p:cNvSpPr/>
          <p:nvPr/>
        </p:nvSpPr>
        <p:spPr>
          <a:xfrm flipH="false" flipV="false" rot="0">
            <a:off x="1001155" y="6440997"/>
            <a:ext cx="1206676" cy="804450"/>
          </a:xfrm>
          <a:custGeom>
            <a:avLst/>
            <a:gdLst/>
            <a:ahLst/>
            <a:cxnLst/>
            <a:rect r="r" b="b" t="t" l="l"/>
            <a:pathLst>
              <a:path h="804450" w="1206676">
                <a:moveTo>
                  <a:pt x="0" y="0"/>
                </a:moveTo>
                <a:lnTo>
                  <a:pt x="1206676" y="0"/>
                </a:lnTo>
                <a:lnTo>
                  <a:pt x="1206676" y="804451"/>
                </a:lnTo>
                <a:lnTo>
                  <a:pt x="0" y="804451"/>
                </a:lnTo>
                <a:lnTo>
                  <a:pt x="0" y="0"/>
                </a:lnTo>
                <a:close/>
              </a:path>
            </a:pathLst>
          </a:custGeom>
          <a:blipFill>
            <a:blip r:embed="rId9"/>
            <a:stretch>
              <a:fillRect l="0" t="0" r="0" b="0"/>
            </a:stretch>
          </a:blipFill>
        </p:spPr>
      </p:sp>
      <p:sp>
        <p:nvSpPr>
          <p:cNvPr name="Freeform 65" id="65"/>
          <p:cNvSpPr/>
          <p:nvPr/>
        </p:nvSpPr>
        <p:spPr>
          <a:xfrm flipH="false" flipV="false" rot="0">
            <a:off x="1001155" y="8961415"/>
            <a:ext cx="1340751" cy="804450"/>
          </a:xfrm>
          <a:custGeom>
            <a:avLst/>
            <a:gdLst/>
            <a:ahLst/>
            <a:cxnLst/>
            <a:rect r="r" b="b" t="t" l="l"/>
            <a:pathLst>
              <a:path h="804450" w="1340751">
                <a:moveTo>
                  <a:pt x="0" y="0"/>
                </a:moveTo>
                <a:lnTo>
                  <a:pt x="1340751" y="0"/>
                </a:lnTo>
                <a:lnTo>
                  <a:pt x="1340751" y="804451"/>
                </a:lnTo>
                <a:lnTo>
                  <a:pt x="0" y="804451"/>
                </a:lnTo>
                <a:lnTo>
                  <a:pt x="0" y="0"/>
                </a:lnTo>
                <a:close/>
              </a:path>
            </a:pathLst>
          </a:custGeom>
          <a:blipFill>
            <a:blip r:embed="rId10"/>
            <a:stretch>
              <a:fillRect l="0" t="0" r="0" b="0"/>
            </a:stretch>
          </a:blipFill>
        </p:spPr>
      </p:sp>
      <p:sp>
        <p:nvSpPr>
          <p:cNvPr name="Freeform 66" id="66"/>
          <p:cNvSpPr/>
          <p:nvPr/>
        </p:nvSpPr>
        <p:spPr>
          <a:xfrm flipH="false" flipV="false" rot="0">
            <a:off x="2675565" y="8961415"/>
            <a:ext cx="1206676" cy="804450"/>
          </a:xfrm>
          <a:custGeom>
            <a:avLst/>
            <a:gdLst/>
            <a:ahLst/>
            <a:cxnLst/>
            <a:rect r="r" b="b" t="t" l="l"/>
            <a:pathLst>
              <a:path h="804450" w="1206676">
                <a:moveTo>
                  <a:pt x="0" y="0"/>
                </a:moveTo>
                <a:lnTo>
                  <a:pt x="1206676" y="0"/>
                </a:lnTo>
                <a:lnTo>
                  <a:pt x="1206676" y="804451"/>
                </a:lnTo>
                <a:lnTo>
                  <a:pt x="0" y="804451"/>
                </a:lnTo>
                <a:lnTo>
                  <a:pt x="0" y="0"/>
                </a:lnTo>
                <a:close/>
              </a:path>
            </a:pathLst>
          </a:custGeom>
          <a:blipFill>
            <a:blip r:embed="rId11"/>
            <a:stretch>
              <a:fillRect l="0" t="0" r="0" b="0"/>
            </a:stretch>
          </a:blipFill>
        </p:spPr>
      </p:sp>
      <p:sp>
        <p:nvSpPr>
          <p:cNvPr name="Freeform 67" id="67"/>
          <p:cNvSpPr/>
          <p:nvPr/>
        </p:nvSpPr>
        <p:spPr>
          <a:xfrm flipH="false" flipV="false" rot="0">
            <a:off x="2672323" y="6440997"/>
            <a:ext cx="1343994" cy="810953"/>
          </a:xfrm>
          <a:custGeom>
            <a:avLst/>
            <a:gdLst/>
            <a:ahLst/>
            <a:cxnLst/>
            <a:rect r="r" b="b" t="t" l="l"/>
            <a:pathLst>
              <a:path h="810953" w="1343994">
                <a:moveTo>
                  <a:pt x="0" y="0"/>
                </a:moveTo>
                <a:lnTo>
                  <a:pt x="1343993" y="0"/>
                </a:lnTo>
                <a:lnTo>
                  <a:pt x="1343993" y="810953"/>
                </a:lnTo>
                <a:lnTo>
                  <a:pt x="0" y="810953"/>
                </a:lnTo>
                <a:lnTo>
                  <a:pt x="0" y="0"/>
                </a:lnTo>
                <a:close/>
              </a:path>
            </a:pathLst>
          </a:custGeom>
          <a:blipFill>
            <a:blip r:embed="rId12"/>
            <a:stretch>
              <a:fillRect l="0" t="-21778" r="0" b="-21778"/>
            </a:stretch>
          </a:blipFill>
        </p:spPr>
      </p:sp>
      <p:sp>
        <p:nvSpPr>
          <p:cNvPr name="Freeform 68" id="68"/>
          <p:cNvSpPr/>
          <p:nvPr/>
        </p:nvSpPr>
        <p:spPr>
          <a:xfrm flipH="false" flipV="false" rot="0">
            <a:off x="11090424" y="2936642"/>
            <a:ext cx="1477300" cy="1399742"/>
          </a:xfrm>
          <a:custGeom>
            <a:avLst/>
            <a:gdLst/>
            <a:ahLst/>
            <a:cxnLst/>
            <a:rect r="r" b="b" t="t" l="l"/>
            <a:pathLst>
              <a:path h="1399742" w="1477300">
                <a:moveTo>
                  <a:pt x="0" y="0"/>
                </a:moveTo>
                <a:lnTo>
                  <a:pt x="1477300" y="0"/>
                </a:lnTo>
                <a:lnTo>
                  <a:pt x="1477300" y="1399742"/>
                </a:lnTo>
                <a:lnTo>
                  <a:pt x="0" y="139974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69" id="69"/>
          <p:cNvSpPr/>
          <p:nvPr/>
        </p:nvSpPr>
        <p:spPr>
          <a:xfrm flipH="false" flipV="false" rot="0">
            <a:off x="9922178" y="8702082"/>
            <a:ext cx="1584918" cy="1584918"/>
          </a:xfrm>
          <a:custGeom>
            <a:avLst/>
            <a:gdLst/>
            <a:ahLst/>
            <a:cxnLst/>
            <a:rect r="r" b="b" t="t" l="l"/>
            <a:pathLst>
              <a:path h="1584918" w="1584918">
                <a:moveTo>
                  <a:pt x="0" y="0"/>
                </a:moveTo>
                <a:lnTo>
                  <a:pt x="1584918" y="0"/>
                </a:lnTo>
                <a:lnTo>
                  <a:pt x="1584918" y="1584918"/>
                </a:lnTo>
                <a:lnTo>
                  <a:pt x="0" y="158491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70" id="70"/>
          <p:cNvSpPr/>
          <p:nvPr/>
        </p:nvSpPr>
        <p:spPr>
          <a:xfrm flipH="false" flipV="false" rot="0">
            <a:off x="5800120" y="8961415"/>
            <a:ext cx="1206676" cy="811558"/>
          </a:xfrm>
          <a:custGeom>
            <a:avLst/>
            <a:gdLst/>
            <a:ahLst/>
            <a:cxnLst/>
            <a:rect r="r" b="b" t="t" l="l"/>
            <a:pathLst>
              <a:path h="811558" w="1206676">
                <a:moveTo>
                  <a:pt x="0" y="0"/>
                </a:moveTo>
                <a:lnTo>
                  <a:pt x="1206676" y="0"/>
                </a:lnTo>
                <a:lnTo>
                  <a:pt x="1206676" y="811558"/>
                </a:lnTo>
                <a:lnTo>
                  <a:pt x="0" y="811558"/>
                </a:lnTo>
                <a:lnTo>
                  <a:pt x="0" y="0"/>
                </a:lnTo>
                <a:close/>
              </a:path>
            </a:pathLst>
          </a:custGeom>
          <a:blipFill>
            <a:blip r:embed="rId17"/>
            <a:stretch>
              <a:fillRect l="-17255" t="0" r="-17255" b="0"/>
            </a:stretch>
          </a:blipFill>
        </p:spPr>
      </p:sp>
      <p:sp>
        <p:nvSpPr>
          <p:cNvPr name="Freeform 71" id="71"/>
          <p:cNvSpPr/>
          <p:nvPr/>
        </p:nvSpPr>
        <p:spPr>
          <a:xfrm flipH="false" flipV="false" rot="0">
            <a:off x="15608639" y="5834560"/>
            <a:ext cx="1330621" cy="1391499"/>
          </a:xfrm>
          <a:custGeom>
            <a:avLst/>
            <a:gdLst/>
            <a:ahLst/>
            <a:cxnLst/>
            <a:rect r="r" b="b" t="t" l="l"/>
            <a:pathLst>
              <a:path h="1391499" w="1330621">
                <a:moveTo>
                  <a:pt x="0" y="0"/>
                </a:moveTo>
                <a:lnTo>
                  <a:pt x="1330621" y="0"/>
                </a:lnTo>
                <a:lnTo>
                  <a:pt x="1330621" y="1391499"/>
                </a:lnTo>
                <a:lnTo>
                  <a:pt x="0" y="139149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72" id="72"/>
          <p:cNvSpPr/>
          <p:nvPr/>
        </p:nvSpPr>
        <p:spPr>
          <a:xfrm flipH="false" flipV="false" rot="0">
            <a:off x="685800" y="1474896"/>
            <a:ext cx="2957602" cy="2883662"/>
          </a:xfrm>
          <a:custGeom>
            <a:avLst/>
            <a:gdLst/>
            <a:ahLst/>
            <a:cxnLst/>
            <a:rect r="r" b="b" t="t" l="l"/>
            <a:pathLst>
              <a:path h="2883662" w="2957602">
                <a:moveTo>
                  <a:pt x="0" y="0"/>
                </a:moveTo>
                <a:lnTo>
                  <a:pt x="2957602" y="0"/>
                </a:lnTo>
                <a:lnTo>
                  <a:pt x="2957602" y="2883662"/>
                </a:lnTo>
                <a:lnTo>
                  <a:pt x="0" y="288366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73" id="73"/>
          <p:cNvSpPr/>
          <p:nvPr/>
        </p:nvSpPr>
        <p:spPr>
          <a:xfrm flipH="false" flipV="false" rot="0">
            <a:off x="4875514" y="6229058"/>
            <a:ext cx="1207605" cy="804567"/>
          </a:xfrm>
          <a:custGeom>
            <a:avLst/>
            <a:gdLst/>
            <a:ahLst/>
            <a:cxnLst/>
            <a:rect r="r" b="b" t="t" l="l"/>
            <a:pathLst>
              <a:path h="804567" w="1207605">
                <a:moveTo>
                  <a:pt x="0" y="0"/>
                </a:moveTo>
                <a:lnTo>
                  <a:pt x="1207605" y="0"/>
                </a:lnTo>
                <a:lnTo>
                  <a:pt x="1207605" y="804567"/>
                </a:lnTo>
                <a:lnTo>
                  <a:pt x="0" y="804567"/>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74" id="74"/>
          <p:cNvSpPr txBox="true"/>
          <p:nvPr/>
        </p:nvSpPr>
        <p:spPr>
          <a:xfrm rot="0">
            <a:off x="3108342" y="1754158"/>
            <a:ext cx="2783935" cy="893150"/>
          </a:xfrm>
          <a:prstGeom prst="rect">
            <a:avLst/>
          </a:prstGeom>
        </p:spPr>
        <p:txBody>
          <a:bodyPr anchor="t" rtlCol="false" tIns="0" lIns="0" bIns="0" rIns="0">
            <a:spAutoFit/>
          </a:bodyPr>
          <a:lstStyle/>
          <a:p>
            <a:pPr algn="ctr" marL="0" indent="0" lvl="0">
              <a:lnSpc>
                <a:spcPts val="2320"/>
              </a:lnSpc>
              <a:spcBef>
                <a:spcPct val="0"/>
              </a:spcBef>
            </a:pPr>
            <a:r>
              <a:rPr lang="en-US" b="true" sz="1681" spc="164">
                <a:solidFill>
                  <a:srgbClr val="363371"/>
                </a:solidFill>
                <a:latin typeface="Arial Bold"/>
                <a:ea typeface="Arial Bold"/>
                <a:cs typeface="Arial Bold"/>
                <a:sym typeface="Arial Bold"/>
              </a:rPr>
              <a:t>Treaty of Rome</a:t>
            </a:r>
            <a:r>
              <a:rPr lang="en-US" sz="1681" spc="164">
                <a:solidFill>
                  <a:srgbClr val="000000"/>
                </a:solidFill>
                <a:latin typeface="Arial"/>
                <a:ea typeface="Arial"/>
                <a:cs typeface="Arial"/>
                <a:sym typeface="Arial"/>
              </a:rPr>
              <a:t> creates the </a:t>
            </a:r>
            <a:r>
              <a:rPr lang="en-US" b="true" sz="1681" spc="164">
                <a:solidFill>
                  <a:srgbClr val="363371"/>
                </a:solidFill>
                <a:latin typeface="Arial Bold"/>
                <a:ea typeface="Arial Bold"/>
                <a:cs typeface="Arial Bold"/>
                <a:sym typeface="Arial Bold"/>
              </a:rPr>
              <a:t>European Economic Community</a:t>
            </a:r>
          </a:p>
        </p:txBody>
      </p:sp>
      <p:sp>
        <p:nvSpPr>
          <p:cNvPr name="TextBox 75" id="75"/>
          <p:cNvSpPr txBox="true"/>
          <p:nvPr/>
        </p:nvSpPr>
        <p:spPr>
          <a:xfrm rot="0">
            <a:off x="7252713" y="1754158"/>
            <a:ext cx="2783935" cy="893150"/>
          </a:xfrm>
          <a:prstGeom prst="rect">
            <a:avLst/>
          </a:prstGeom>
        </p:spPr>
        <p:txBody>
          <a:bodyPr anchor="t" rtlCol="false" tIns="0" lIns="0" bIns="0" rIns="0">
            <a:spAutoFit/>
          </a:bodyPr>
          <a:lstStyle/>
          <a:p>
            <a:pPr algn="ctr" marL="0" indent="0" lvl="0">
              <a:lnSpc>
                <a:spcPts val="2320"/>
              </a:lnSpc>
              <a:spcBef>
                <a:spcPct val="0"/>
              </a:spcBef>
            </a:pPr>
            <a:r>
              <a:rPr lang="en-US" b="true" sz="1681" spc="164">
                <a:solidFill>
                  <a:srgbClr val="363371"/>
                </a:solidFill>
                <a:latin typeface="Arial Bold"/>
                <a:ea typeface="Arial Bold"/>
                <a:cs typeface="Arial Bold"/>
                <a:sym typeface="Arial Bold"/>
              </a:rPr>
              <a:t>Britain</a:t>
            </a:r>
            <a:r>
              <a:rPr lang="en-US" sz="1681" spc="164">
                <a:solidFill>
                  <a:srgbClr val="000000"/>
                </a:solidFill>
                <a:latin typeface="Arial"/>
                <a:ea typeface="Arial"/>
                <a:cs typeface="Arial"/>
                <a:sym typeface="Arial"/>
              </a:rPr>
              <a:t>, </a:t>
            </a:r>
            <a:r>
              <a:rPr lang="en-US" b="true" sz="1681" spc="164">
                <a:solidFill>
                  <a:srgbClr val="363371"/>
                </a:solidFill>
                <a:latin typeface="Arial Bold"/>
                <a:ea typeface="Arial Bold"/>
                <a:cs typeface="Arial Bold"/>
                <a:sym typeface="Arial Bold"/>
              </a:rPr>
              <a:t>Denmark </a:t>
            </a:r>
            <a:r>
              <a:rPr lang="en-US" sz="1681" spc="164">
                <a:solidFill>
                  <a:srgbClr val="000000"/>
                </a:solidFill>
                <a:latin typeface="Arial"/>
                <a:ea typeface="Arial"/>
                <a:cs typeface="Arial"/>
                <a:sym typeface="Arial"/>
              </a:rPr>
              <a:t>and </a:t>
            </a:r>
            <a:r>
              <a:rPr lang="en-US" b="true" sz="1681" spc="164">
                <a:solidFill>
                  <a:srgbClr val="363371"/>
                </a:solidFill>
                <a:latin typeface="Arial Bold"/>
                <a:ea typeface="Arial Bold"/>
                <a:cs typeface="Arial Bold"/>
                <a:sym typeface="Arial Bold"/>
              </a:rPr>
              <a:t>Ireland </a:t>
            </a:r>
            <a:r>
              <a:rPr lang="en-US" sz="1681" spc="164">
                <a:solidFill>
                  <a:srgbClr val="000000"/>
                </a:solidFill>
                <a:latin typeface="Arial"/>
                <a:ea typeface="Arial"/>
                <a:cs typeface="Arial"/>
                <a:sym typeface="Arial"/>
              </a:rPr>
              <a:t>join the </a:t>
            </a:r>
            <a:r>
              <a:rPr lang="en-US" b="true" sz="1681" spc="164">
                <a:solidFill>
                  <a:srgbClr val="363371"/>
                </a:solidFill>
                <a:latin typeface="Arial Bold"/>
                <a:ea typeface="Arial Bold"/>
                <a:cs typeface="Arial Bold"/>
                <a:sym typeface="Arial Bold"/>
              </a:rPr>
              <a:t>European Community</a:t>
            </a:r>
          </a:p>
        </p:txBody>
      </p:sp>
      <p:sp>
        <p:nvSpPr>
          <p:cNvPr name="TextBox 76" id="76"/>
          <p:cNvSpPr txBox="true"/>
          <p:nvPr/>
        </p:nvSpPr>
        <p:spPr>
          <a:xfrm rot="0">
            <a:off x="11338212" y="2042463"/>
            <a:ext cx="2783935" cy="316540"/>
          </a:xfrm>
          <a:prstGeom prst="rect">
            <a:avLst/>
          </a:prstGeom>
        </p:spPr>
        <p:txBody>
          <a:bodyPr anchor="t" rtlCol="false" tIns="0" lIns="0" bIns="0" rIns="0">
            <a:spAutoFit/>
          </a:bodyPr>
          <a:lstStyle/>
          <a:p>
            <a:pPr algn="ctr" marL="0" indent="0" lvl="0">
              <a:lnSpc>
                <a:spcPts val="2320"/>
              </a:lnSpc>
              <a:spcBef>
                <a:spcPct val="0"/>
              </a:spcBef>
            </a:pPr>
            <a:r>
              <a:rPr lang="en-US" b="true" sz="1681" spc="164">
                <a:solidFill>
                  <a:srgbClr val="363371"/>
                </a:solidFill>
                <a:latin typeface="Arial Bold"/>
                <a:ea typeface="Arial Bold"/>
                <a:cs typeface="Arial Bold"/>
                <a:sym typeface="Arial Bold"/>
              </a:rPr>
              <a:t>The Euro </a:t>
            </a:r>
            <a:r>
              <a:rPr lang="en-US" sz="1681" spc="164">
                <a:solidFill>
                  <a:srgbClr val="000000"/>
                </a:solidFill>
                <a:latin typeface="Arial"/>
                <a:ea typeface="Arial"/>
                <a:cs typeface="Arial"/>
                <a:sym typeface="Arial"/>
              </a:rPr>
              <a:t>is introduced</a:t>
            </a:r>
          </a:p>
        </p:txBody>
      </p:sp>
      <p:sp>
        <p:nvSpPr>
          <p:cNvPr name="TextBox 77" id="77"/>
          <p:cNvSpPr txBox="true"/>
          <p:nvPr/>
        </p:nvSpPr>
        <p:spPr>
          <a:xfrm rot="0">
            <a:off x="1056118" y="7271777"/>
            <a:ext cx="2783935" cy="1303910"/>
          </a:xfrm>
          <a:prstGeom prst="rect">
            <a:avLst/>
          </a:prstGeom>
        </p:spPr>
        <p:txBody>
          <a:bodyPr anchor="t" rtlCol="false" tIns="0" lIns="0" bIns="0" rIns="0">
            <a:spAutoFit/>
          </a:bodyPr>
          <a:lstStyle/>
          <a:p>
            <a:pPr algn="ctr" marL="0" indent="0" lvl="0">
              <a:lnSpc>
                <a:spcPts val="2088"/>
              </a:lnSpc>
              <a:spcBef>
                <a:spcPct val="0"/>
              </a:spcBef>
            </a:pPr>
            <a:r>
              <a:rPr lang="en-US" b="true" sz="1513" spc="148">
                <a:solidFill>
                  <a:srgbClr val="363371"/>
                </a:solidFill>
                <a:latin typeface="Arial Bold"/>
                <a:ea typeface="Arial Bold"/>
                <a:cs typeface="Arial Bold"/>
                <a:sym typeface="Arial Bold"/>
              </a:rPr>
              <a:t>Treaty of Paris</a:t>
            </a:r>
            <a:r>
              <a:rPr lang="en-US" b="true" sz="1513" spc="148">
                <a:solidFill>
                  <a:srgbClr val="000000"/>
                </a:solidFill>
                <a:latin typeface="Arial Bold"/>
                <a:ea typeface="Arial Bold"/>
                <a:cs typeface="Arial Bold"/>
                <a:sym typeface="Arial Bold"/>
              </a:rPr>
              <a:t> </a:t>
            </a:r>
            <a:r>
              <a:rPr lang="en-US" sz="1513" spc="148">
                <a:solidFill>
                  <a:srgbClr val="000000"/>
                </a:solidFill>
                <a:latin typeface="Arial"/>
                <a:ea typeface="Arial"/>
                <a:cs typeface="Arial"/>
                <a:sym typeface="Arial"/>
              </a:rPr>
              <a:t>establishes the</a:t>
            </a:r>
            <a:r>
              <a:rPr lang="en-US" b="true" sz="1513" spc="148">
                <a:solidFill>
                  <a:srgbClr val="000000"/>
                </a:solidFill>
                <a:latin typeface="Arial Bold"/>
                <a:ea typeface="Arial Bold"/>
                <a:cs typeface="Arial Bold"/>
                <a:sym typeface="Arial Bold"/>
              </a:rPr>
              <a:t> </a:t>
            </a:r>
            <a:r>
              <a:rPr lang="en-US" b="true" sz="1513" spc="148">
                <a:solidFill>
                  <a:srgbClr val="363371"/>
                </a:solidFill>
                <a:latin typeface="Arial Bold"/>
                <a:ea typeface="Arial Bold"/>
                <a:cs typeface="Arial Bold"/>
                <a:sym typeface="Arial Bold"/>
              </a:rPr>
              <a:t>ECSC </a:t>
            </a:r>
            <a:r>
              <a:rPr lang="en-US" sz="1513" spc="148">
                <a:solidFill>
                  <a:srgbClr val="000000"/>
                </a:solidFill>
                <a:latin typeface="Arial"/>
                <a:ea typeface="Arial"/>
                <a:cs typeface="Arial"/>
                <a:sym typeface="Arial"/>
              </a:rPr>
              <a:t>between </a:t>
            </a:r>
            <a:r>
              <a:rPr lang="en-US" b="true" sz="1513" spc="148">
                <a:solidFill>
                  <a:srgbClr val="363371"/>
                </a:solidFill>
                <a:latin typeface="Arial Bold"/>
                <a:ea typeface="Arial Bold"/>
                <a:cs typeface="Arial Bold"/>
                <a:sym typeface="Arial Bold"/>
              </a:rPr>
              <a:t>France</a:t>
            </a:r>
            <a:r>
              <a:rPr lang="en-US" sz="1513" spc="148">
                <a:solidFill>
                  <a:srgbClr val="000000"/>
                </a:solidFill>
                <a:latin typeface="Arial"/>
                <a:ea typeface="Arial"/>
                <a:cs typeface="Arial"/>
                <a:sym typeface="Arial"/>
              </a:rPr>
              <a:t>, </a:t>
            </a:r>
            <a:r>
              <a:rPr lang="en-US" b="true" sz="1513" spc="148">
                <a:solidFill>
                  <a:srgbClr val="363371"/>
                </a:solidFill>
                <a:latin typeface="Arial Bold"/>
                <a:ea typeface="Arial Bold"/>
                <a:cs typeface="Arial Bold"/>
                <a:sym typeface="Arial Bold"/>
              </a:rPr>
              <a:t>Germany</a:t>
            </a:r>
            <a:r>
              <a:rPr lang="en-US" sz="1513" spc="148">
                <a:solidFill>
                  <a:srgbClr val="000000"/>
                </a:solidFill>
                <a:latin typeface="Arial"/>
                <a:ea typeface="Arial"/>
                <a:cs typeface="Arial"/>
                <a:sym typeface="Arial"/>
              </a:rPr>
              <a:t>,</a:t>
            </a:r>
            <a:r>
              <a:rPr lang="en-US" b="true" sz="1513" spc="148">
                <a:solidFill>
                  <a:srgbClr val="363371"/>
                </a:solidFill>
                <a:latin typeface="Arial Bold"/>
                <a:ea typeface="Arial Bold"/>
                <a:cs typeface="Arial Bold"/>
                <a:sym typeface="Arial Bold"/>
              </a:rPr>
              <a:t> the Benelux States</a:t>
            </a:r>
            <a:r>
              <a:rPr lang="en-US" sz="1513" spc="148">
                <a:solidFill>
                  <a:srgbClr val="000000"/>
                </a:solidFill>
                <a:latin typeface="Arial"/>
                <a:ea typeface="Arial"/>
                <a:cs typeface="Arial"/>
                <a:sym typeface="Arial"/>
              </a:rPr>
              <a:t> and </a:t>
            </a:r>
            <a:r>
              <a:rPr lang="en-US" b="true" sz="1513" spc="148">
                <a:solidFill>
                  <a:srgbClr val="363371"/>
                </a:solidFill>
                <a:latin typeface="Arial Bold"/>
                <a:ea typeface="Arial Bold"/>
                <a:cs typeface="Arial Bold"/>
                <a:sym typeface="Arial Bold"/>
              </a:rPr>
              <a:t>Italy</a:t>
            </a:r>
          </a:p>
        </p:txBody>
      </p:sp>
      <p:sp>
        <p:nvSpPr>
          <p:cNvPr name="TextBox 78" id="78"/>
          <p:cNvSpPr txBox="true"/>
          <p:nvPr/>
        </p:nvSpPr>
        <p:spPr>
          <a:xfrm rot="0">
            <a:off x="5011491" y="7273992"/>
            <a:ext cx="2783935" cy="1303910"/>
          </a:xfrm>
          <a:prstGeom prst="rect">
            <a:avLst/>
          </a:prstGeom>
        </p:spPr>
        <p:txBody>
          <a:bodyPr anchor="t" rtlCol="false" tIns="0" lIns="0" bIns="0" rIns="0">
            <a:spAutoFit/>
          </a:bodyPr>
          <a:lstStyle/>
          <a:p>
            <a:pPr algn="ctr" marL="0" indent="0" lvl="0">
              <a:lnSpc>
                <a:spcPts val="2088"/>
              </a:lnSpc>
              <a:spcBef>
                <a:spcPct val="0"/>
              </a:spcBef>
            </a:pPr>
            <a:r>
              <a:rPr lang="en-US" b="true" sz="1513" spc="148">
                <a:solidFill>
                  <a:srgbClr val="363371"/>
                </a:solidFill>
                <a:latin typeface="Arial Bold"/>
                <a:ea typeface="Arial Bold"/>
                <a:cs typeface="Arial Bold"/>
                <a:sym typeface="Arial Bold"/>
              </a:rPr>
              <a:t>UK</a:t>
            </a:r>
            <a:r>
              <a:rPr lang="en-US" b="true" sz="1513" spc="148">
                <a:solidFill>
                  <a:srgbClr val="000000"/>
                </a:solidFill>
                <a:latin typeface="Arial Bold"/>
                <a:ea typeface="Arial Bold"/>
                <a:cs typeface="Arial Bold"/>
                <a:sym typeface="Arial Bold"/>
              </a:rPr>
              <a:t>,</a:t>
            </a:r>
            <a:r>
              <a:rPr lang="en-US" b="true" sz="1513" spc="148">
                <a:solidFill>
                  <a:srgbClr val="363371"/>
                </a:solidFill>
                <a:latin typeface="Arial Bold"/>
                <a:ea typeface="Arial Bold"/>
                <a:cs typeface="Arial Bold"/>
                <a:sym typeface="Arial Bold"/>
              </a:rPr>
              <a:t> Ireland and Denmark</a:t>
            </a:r>
            <a:r>
              <a:rPr lang="en-US" b="true" sz="1513" spc="148">
                <a:solidFill>
                  <a:srgbClr val="000000"/>
                </a:solidFill>
                <a:latin typeface="Arial Bold"/>
                <a:ea typeface="Arial Bold"/>
                <a:cs typeface="Arial Bold"/>
                <a:sym typeface="Arial Bold"/>
              </a:rPr>
              <a:t> </a:t>
            </a:r>
            <a:r>
              <a:rPr lang="en-US" sz="1513" spc="148">
                <a:solidFill>
                  <a:srgbClr val="000000"/>
                </a:solidFill>
                <a:latin typeface="Arial"/>
                <a:ea typeface="Arial"/>
                <a:cs typeface="Arial"/>
                <a:sym typeface="Arial"/>
              </a:rPr>
              <a:t>apply for membership of the EEC - UK are vetoed by France, Ireland and Denmark pulls out</a:t>
            </a:r>
          </a:p>
        </p:txBody>
      </p:sp>
      <p:sp>
        <p:nvSpPr>
          <p:cNvPr name="TextBox 79" id="79"/>
          <p:cNvSpPr txBox="true"/>
          <p:nvPr/>
        </p:nvSpPr>
        <p:spPr>
          <a:xfrm rot="0">
            <a:off x="9365740" y="7363771"/>
            <a:ext cx="2783935" cy="1181455"/>
          </a:xfrm>
          <a:prstGeom prst="rect">
            <a:avLst/>
          </a:prstGeom>
        </p:spPr>
        <p:txBody>
          <a:bodyPr anchor="t" rtlCol="false" tIns="0" lIns="0" bIns="0" rIns="0">
            <a:spAutoFit/>
          </a:bodyPr>
          <a:lstStyle/>
          <a:p>
            <a:pPr algn="ctr" marL="0" indent="0" lvl="0">
              <a:lnSpc>
                <a:spcPts val="2320"/>
              </a:lnSpc>
              <a:spcBef>
                <a:spcPct val="0"/>
              </a:spcBef>
            </a:pPr>
            <a:r>
              <a:rPr lang="en-US" b="true" sz="1681" spc="164">
                <a:solidFill>
                  <a:srgbClr val="363371"/>
                </a:solidFill>
                <a:latin typeface="Arial Bold"/>
                <a:ea typeface="Arial Bold"/>
                <a:cs typeface="Arial Bold"/>
                <a:sym typeface="Arial Bold"/>
              </a:rPr>
              <a:t>The Maastricht Treaty</a:t>
            </a:r>
            <a:r>
              <a:rPr lang="en-US" sz="1681" spc="164">
                <a:solidFill>
                  <a:srgbClr val="000000"/>
                </a:solidFill>
                <a:latin typeface="Arial"/>
                <a:ea typeface="Arial"/>
                <a:cs typeface="Arial"/>
                <a:sym typeface="Arial"/>
              </a:rPr>
              <a:t> creates the </a:t>
            </a:r>
            <a:r>
              <a:rPr lang="en-US" b="true" sz="1681" spc="164">
                <a:solidFill>
                  <a:srgbClr val="363371"/>
                </a:solidFill>
                <a:latin typeface="Arial Bold"/>
                <a:ea typeface="Arial Bold"/>
                <a:cs typeface="Arial Bold"/>
                <a:sym typeface="Arial Bold"/>
              </a:rPr>
              <a:t>European Union </a:t>
            </a:r>
            <a:r>
              <a:rPr lang="en-US" sz="1681" spc="164">
                <a:solidFill>
                  <a:srgbClr val="000000"/>
                </a:solidFill>
                <a:latin typeface="Arial"/>
                <a:ea typeface="Arial"/>
                <a:cs typeface="Arial"/>
                <a:sym typeface="Arial"/>
              </a:rPr>
              <a:t>which comes into effect in 1993</a:t>
            </a:r>
          </a:p>
        </p:txBody>
      </p:sp>
      <p:sp>
        <p:nvSpPr>
          <p:cNvPr name="TextBox 80" id="80"/>
          <p:cNvSpPr txBox="true"/>
          <p:nvPr/>
        </p:nvSpPr>
        <p:spPr>
          <a:xfrm rot="0">
            <a:off x="13471550" y="7357453"/>
            <a:ext cx="2783935" cy="1181455"/>
          </a:xfrm>
          <a:prstGeom prst="rect">
            <a:avLst/>
          </a:prstGeom>
        </p:spPr>
        <p:txBody>
          <a:bodyPr anchor="t" rtlCol="false" tIns="0" lIns="0" bIns="0" rIns="0">
            <a:spAutoFit/>
          </a:bodyPr>
          <a:lstStyle/>
          <a:p>
            <a:pPr algn="ctr" marL="0" indent="0" lvl="0">
              <a:lnSpc>
                <a:spcPts val="2320"/>
              </a:lnSpc>
              <a:spcBef>
                <a:spcPct val="0"/>
              </a:spcBef>
            </a:pPr>
            <a:r>
              <a:rPr lang="en-US" sz="1681" spc="164">
                <a:solidFill>
                  <a:srgbClr val="000000"/>
                </a:solidFill>
                <a:latin typeface="Arial"/>
                <a:ea typeface="Arial"/>
                <a:cs typeface="Arial"/>
                <a:sym typeface="Arial"/>
              </a:rPr>
              <a:t>The </a:t>
            </a:r>
            <a:r>
              <a:rPr lang="en-US" b="true" sz="1681" spc="164">
                <a:solidFill>
                  <a:srgbClr val="363371"/>
                </a:solidFill>
                <a:latin typeface="Arial Bold"/>
                <a:ea typeface="Arial Bold"/>
                <a:cs typeface="Arial Bold"/>
                <a:sym typeface="Arial Bold"/>
              </a:rPr>
              <a:t>UK vote to leave the EU</a:t>
            </a:r>
            <a:r>
              <a:rPr lang="en-US" sz="1681" spc="164">
                <a:solidFill>
                  <a:srgbClr val="000000"/>
                </a:solidFill>
                <a:latin typeface="Arial"/>
                <a:ea typeface="Arial"/>
                <a:cs typeface="Arial"/>
                <a:sym typeface="Arial"/>
              </a:rPr>
              <a:t>, officially leaving on the 31st January 2020.</a:t>
            </a:r>
          </a:p>
        </p:txBody>
      </p:sp>
      <p:sp>
        <p:nvSpPr>
          <p:cNvPr name="TextBox 81" id="81"/>
          <p:cNvSpPr txBox="true"/>
          <p:nvPr/>
        </p:nvSpPr>
        <p:spPr>
          <a:xfrm rot="0">
            <a:off x="7761248" y="-43604"/>
            <a:ext cx="2761183" cy="384439"/>
          </a:xfrm>
          <a:prstGeom prst="rect">
            <a:avLst/>
          </a:prstGeom>
        </p:spPr>
        <p:txBody>
          <a:bodyPr anchor="t" rtlCol="false" tIns="0" lIns="0" bIns="0" rIns="0">
            <a:spAutoFit/>
          </a:bodyPr>
          <a:lstStyle/>
          <a:p>
            <a:pPr algn="ctr">
              <a:lnSpc>
                <a:spcPts val="2944"/>
              </a:lnSpc>
            </a:pPr>
            <a:r>
              <a:rPr lang="en-US" b="true" sz="2102">
                <a:solidFill>
                  <a:srgbClr val="363371"/>
                </a:solidFill>
                <a:latin typeface="Old Standard Bold"/>
                <a:ea typeface="Old Standard Bold"/>
                <a:cs typeface="Old Standard Bold"/>
                <a:sym typeface="Old Standard Bold"/>
              </a:rPr>
              <a:t>Chapter</a:t>
            </a:r>
            <a:r>
              <a:rPr lang="en-US" b="true" sz="2102">
                <a:solidFill>
                  <a:srgbClr val="363371"/>
                </a:solidFill>
                <a:latin typeface="Old Standard Bold"/>
                <a:ea typeface="Old Standard Bold"/>
                <a:cs typeface="Old Standard Bold"/>
                <a:sym typeface="Old Standard Bold"/>
              </a:rPr>
              <a:t> 31</a:t>
            </a:r>
          </a:p>
        </p:txBody>
      </p:sp>
      <p:sp>
        <p:nvSpPr>
          <p:cNvPr name="TextBox 82" id="8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83" id="83"/>
          <p:cNvGrpSpPr/>
          <p:nvPr/>
        </p:nvGrpSpPr>
        <p:grpSpPr>
          <a:xfrm rot="0">
            <a:off x="11383909" y="9756776"/>
            <a:ext cx="5555351" cy="530224"/>
            <a:chOff x="0" y="0"/>
            <a:chExt cx="7407135" cy="706965"/>
          </a:xfrm>
        </p:grpSpPr>
        <p:sp>
          <p:nvSpPr>
            <p:cNvPr name="Freeform 84" id="8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85" id="8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86" id="8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87" id="8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Freeform 88" id="8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
          <p:nvSpPr>
            <p:cNvPr name="TextBox 89" id="8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85800" y="937533"/>
            <a:ext cx="16253460" cy="8320767"/>
          </a:xfrm>
          <a:custGeom>
            <a:avLst/>
            <a:gdLst/>
            <a:ahLst/>
            <a:cxnLst/>
            <a:rect r="r" b="b" t="t" l="l"/>
            <a:pathLst>
              <a:path h="8320767" w="16253460">
                <a:moveTo>
                  <a:pt x="0" y="0"/>
                </a:moveTo>
                <a:lnTo>
                  <a:pt x="16253460" y="0"/>
                </a:lnTo>
                <a:lnTo>
                  <a:pt x="16253460" y="8320767"/>
                </a:lnTo>
                <a:lnTo>
                  <a:pt x="0" y="8320767"/>
                </a:lnTo>
                <a:lnTo>
                  <a:pt x="0" y="0"/>
                </a:lnTo>
                <a:close/>
              </a:path>
            </a:pathLst>
          </a:custGeom>
          <a:blipFill>
            <a:blip r:embed="rId2"/>
            <a:stretch>
              <a:fillRect l="0" t="0" r="0" b="0"/>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080440" y="0"/>
            <a:ext cx="15464181" cy="9725311"/>
          </a:xfrm>
          <a:custGeom>
            <a:avLst/>
            <a:gdLst/>
            <a:ahLst/>
            <a:cxnLst/>
            <a:rect r="r" b="b" t="t" l="l"/>
            <a:pathLst>
              <a:path h="9725311" w="15464181">
                <a:moveTo>
                  <a:pt x="0" y="0"/>
                </a:moveTo>
                <a:lnTo>
                  <a:pt x="15464180" y="0"/>
                </a:lnTo>
                <a:lnTo>
                  <a:pt x="15464180"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Main policies of the EEC</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To fulfil its aims, the EEC's institutions would implement a set of policies agreed in the Treaty of Rome:</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Common market:</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A free trade area by eliminating restrictions (tariffs, custom duties) on trade on all goods amongst members. It would also have common external tariffs for goods coming into the free trade area</a:t>
            </a:r>
            <a:r>
              <a:rPr lang="en-US" sz="3000">
                <a:solidFill>
                  <a:srgbClr val="000000"/>
                </a:solidFill>
                <a:latin typeface="Arial"/>
                <a:ea typeface="Arial"/>
                <a:cs typeface="Arial"/>
                <a:sym typeface="Arial"/>
              </a:rPr>
              <a:t>. The intention was to increase trade between members and therefore help them grow their economies.</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Freedom of movement: </a:t>
            </a:r>
            <a:r>
              <a:rPr lang="en-US" sz="3000" u="sng">
                <a:solidFill>
                  <a:srgbClr val="000000"/>
                </a:solidFill>
                <a:latin typeface="Arial"/>
                <a:ea typeface="Arial"/>
                <a:cs typeface="Arial"/>
                <a:sym typeface="Arial"/>
              </a:rPr>
              <a:t>removal of restrictions on the movement of money, people, goods and services amongst member states</a:t>
            </a:r>
            <a:r>
              <a:rPr lang="en-US" sz="3000">
                <a:solidFill>
                  <a:srgbClr val="000000"/>
                </a:solidFill>
                <a:latin typeface="Arial"/>
                <a:ea typeface="Arial"/>
                <a:cs typeface="Arial"/>
                <a:sym typeface="Arial"/>
              </a:rPr>
              <a:t>. These are known as the 'Four Freedoms'.</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Common Agricultural Policy (CAP): </a:t>
            </a:r>
            <a:r>
              <a:rPr lang="en-US" sz="3000">
                <a:solidFill>
                  <a:srgbClr val="000000"/>
                </a:solidFill>
                <a:latin typeface="Arial"/>
                <a:ea typeface="Arial"/>
                <a:cs typeface="Arial"/>
                <a:sym typeface="Arial"/>
              </a:rPr>
              <a:t>to guarantee the price paid to farmers for their produce and set high standards of quality.</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Investment Fund: </a:t>
            </a:r>
            <a:r>
              <a:rPr lang="en-US" sz="3000">
                <a:solidFill>
                  <a:srgbClr val="000000"/>
                </a:solidFill>
                <a:latin typeface="Arial"/>
                <a:ea typeface="Arial"/>
                <a:cs typeface="Arial"/>
                <a:sym typeface="Arial"/>
              </a:rPr>
              <a:t>to improve less-developed areas of the EEC through funding from richer members.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2111374"/>
            <a:ext cx="15609955" cy="5447665"/>
          </a:xfrm>
          <a:prstGeom prst="rect">
            <a:avLst/>
          </a:prstGeom>
        </p:spPr>
        <p:txBody>
          <a:bodyPr anchor="t" rtlCol="false" tIns="0" lIns="0" bIns="0" rIns="0">
            <a:spAutoFit/>
          </a:bodyPr>
          <a:lstStyle/>
          <a:p>
            <a:pPr algn="l" marL="734059" indent="-367030" lvl="1">
              <a:lnSpc>
                <a:spcPts val="4759"/>
              </a:lnSpc>
              <a:buAutoNum type="arabicPeriod" startAt="1"/>
            </a:pPr>
            <a:r>
              <a:rPr lang="en-US" sz="3399">
                <a:solidFill>
                  <a:srgbClr val="29893B"/>
                </a:solidFill>
                <a:latin typeface="Arial"/>
                <a:ea typeface="Arial"/>
                <a:cs typeface="Arial"/>
                <a:sym typeface="Arial"/>
              </a:rPr>
              <a:t>Why did the six members of the ECSC decide to set up the European Economic Community?</a:t>
            </a:r>
          </a:p>
          <a:p>
            <a:pPr algn="l" marL="734059" indent="-367030" lvl="1">
              <a:lnSpc>
                <a:spcPts val="4759"/>
              </a:lnSpc>
              <a:buAutoNum type="arabicPeriod" startAt="1"/>
            </a:pPr>
            <a:r>
              <a:rPr lang="en-US" sz="3399">
                <a:solidFill>
                  <a:srgbClr val="29893B"/>
                </a:solidFill>
                <a:latin typeface="Arial"/>
                <a:ea typeface="Arial"/>
                <a:cs typeface="Arial"/>
                <a:sym typeface="Arial"/>
              </a:rPr>
              <a:t>What is the function of each of the following institutions: (a) the Commission; (b) the Council of Ministers; (c) the European Parliament; (d) the Court of Justice?</a:t>
            </a:r>
          </a:p>
          <a:p>
            <a:pPr algn="l" marL="734059" indent="-367030" lvl="1">
              <a:lnSpc>
                <a:spcPts val="4759"/>
              </a:lnSpc>
              <a:buAutoNum type="arabicPeriod" startAt="1"/>
            </a:pPr>
            <a:r>
              <a:rPr lang="en-US" sz="3399">
                <a:solidFill>
                  <a:srgbClr val="29893B"/>
                </a:solidFill>
                <a:latin typeface="Arial"/>
                <a:ea typeface="Arial"/>
                <a:cs typeface="Arial"/>
                <a:sym typeface="Arial"/>
              </a:rPr>
              <a:t>What is the common market?</a:t>
            </a:r>
          </a:p>
          <a:p>
            <a:pPr algn="l" marL="734059" indent="-367030" lvl="1">
              <a:lnSpc>
                <a:spcPts val="4759"/>
              </a:lnSpc>
              <a:buAutoNum type="arabicPeriod" startAt="1"/>
            </a:pPr>
            <a:r>
              <a:rPr lang="en-US" sz="3399">
                <a:solidFill>
                  <a:srgbClr val="29893B"/>
                </a:solidFill>
                <a:latin typeface="Arial"/>
                <a:ea typeface="Arial"/>
                <a:cs typeface="Arial"/>
                <a:sym typeface="Arial"/>
              </a:rPr>
              <a:t>What are the ‘Four Freedoms’?</a:t>
            </a:r>
          </a:p>
          <a:p>
            <a:pPr algn="l" marL="734059" indent="-367030" lvl="1">
              <a:lnSpc>
                <a:spcPts val="4759"/>
              </a:lnSpc>
              <a:buAutoNum type="arabicPeriod" startAt="1"/>
            </a:pPr>
            <a:r>
              <a:rPr lang="en-US" sz="3399">
                <a:solidFill>
                  <a:srgbClr val="29893B"/>
                </a:solidFill>
                <a:latin typeface="Arial"/>
                <a:ea typeface="Arial"/>
                <a:cs typeface="Arial"/>
                <a:sym typeface="Arial"/>
              </a:rPr>
              <a:t>How do you think the 'Four Freedoms' would help bring the member states together?</a:t>
            </a:r>
          </a:p>
        </p:txBody>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TextBox 9" id="9"/>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Checkpoint pg. 391 (Artefact, 2nd Edition)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98258"/>
            <a:ext cx="18288000" cy="824229"/>
          </a:xfrm>
          <a:prstGeom prst="rect">
            <a:avLst/>
          </a:prstGeom>
        </p:spPr>
        <p:txBody>
          <a:bodyPr anchor="t" rtlCol="false" tIns="0" lIns="0" bIns="0" rIns="0">
            <a:spAutoFit/>
          </a:bodyPr>
          <a:lstStyle/>
          <a:p>
            <a:pPr algn="ctr">
              <a:lnSpc>
                <a:spcPts val="6020"/>
              </a:lnSpc>
            </a:pPr>
            <a:r>
              <a:rPr lang="en-US" b="true" sz="4300">
                <a:solidFill>
                  <a:srgbClr val="363371"/>
                </a:solidFill>
                <a:latin typeface="Arial Bold"/>
                <a:ea typeface="Arial Bold"/>
                <a:cs typeface="Arial Bold"/>
                <a:sym typeface="Arial Bold"/>
              </a:rPr>
              <a:t>31.4: THE DEVELOPMENT OF EUROPEAN INTEGRATION AFTER 1958</a:t>
            </a:r>
          </a:p>
        </p:txBody>
      </p:sp>
      <p:sp>
        <p:nvSpPr>
          <p:cNvPr name="TextBox 4" id="4"/>
          <p:cNvSpPr txBox="true"/>
          <p:nvPr/>
        </p:nvSpPr>
        <p:spPr>
          <a:xfrm rot="0">
            <a:off x="0" y="4027797"/>
            <a:ext cx="18288000" cy="746125"/>
          </a:xfrm>
          <a:prstGeom prst="rect">
            <a:avLst/>
          </a:prstGeom>
        </p:spPr>
        <p:txBody>
          <a:bodyPr anchor="t" rtlCol="false" tIns="0" lIns="0" bIns="0" rIns="0">
            <a:spAutoFit/>
          </a:bodyPr>
          <a:lstStyle/>
          <a:p>
            <a:pPr algn="ctr">
              <a:lnSpc>
                <a:spcPts val="5750"/>
              </a:lnSpc>
            </a:pPr>
            <a:r>
              <a:rPr lang="en-US" sz="5000" spc="950">
                <a:solidFill>
                  <a:srgbClr val="FEFEFE"/>
                </a:solidFill>
                <a:latin typeface="Daydream"/>
                <a:ea typeface="Daydream"/>
                <a:cs typeface="Daydream"/>
                <a:sym typeface="Daydream"/>
              </a:rPr>
              <a:t>31.4: the development of european integration after 1958</a:t>
            </a:r>
          </a:p>
        </p:txBody>
      </p:sp>
      <p:sp>
        <p:nvSpPr>
          <p:cNvPr name="TextBox 5" id="5"/>
          <p:cNvSpPr txBox="true"/>
          <p:nvPr/>
        </p:nvSpPr>
        <p:spPr>
          <a:xfrm rot="0">
            <a:off x="15203805" y="-14772"/>
            <a:ext cx="2638717"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1945-Present</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8787665" y="0"/>
            <a:ext cx="8111086" cy="7334250"/>
          </a:xfrm>
          <a:custGeom>
            <a:avLst/>
            <a:gdLst/>
            <a:ahLst/>
            <a:cxnLst/>
            <a:rect r="r" b="b" t="t" l="l"/>
            <a:pathLst>
              <a:path h="7334250" w="8111086">
                <a:moveTo>
                  <a:pt x="0" y="0"/>
                </a:moveTo>
                <a:lnTo>
                  <a:pt x="8111086" y="0"/>
                </a:lnTo>
                <a:lnTo>
                  <a:pt x="8111086" y="7334250"/>
                </a:lnTo>
                <a:lnTo>
                  <a:pt x="0" y="7334250"/>
                </a:lnTo>
                <a:lnTo>
                  <a:pt x="0" y="0"/>
                </a:lnTo>
                <a:close/>
              </a:path>
            </a:pathLst>
          </a:custGeom>
          <a:blipFill>
            <a:blip r:embed="rId2"/>
            <a:stretch>
              <a:fillRect l="0" t="0" r="0" b="0"/>
            </a:stretch>
          </a:blipFill>
        </p:spPr>
      </p:sp>
      <p:sp>
        <p:nvSpPr>
          <p:cNvPr name="Freeform 7" id="7"/>
          <p:cNvSpPr/>
          <p:nvPr/>
        </p:nvSpPr>
        <p:spPr>
          <a:xfrm flipH="false" flipV="false" rot="0">
            <a:off x="685800" y="0"/>
            <a:ext cx="8025665" cy="7334250"/>
          </a:xfrm>
          <a:custGeom>
            <a:avLst/>
            <a:gdLst/>
            <a:ahLst/>
            <a:cxnLst/>
            <a:rect r="r" b="b" t="t" l="l"/>
            <a:pathLst>
              <a:path h="7334250" w="8025665">
                <a:moveTo>
                  <a:pt x="0" y="0"/>
                </a:moveTo>
                <a:lnTo>
                  <a:pt x="8025665" y="0"/>
                </a:lnTo>
                <a:lnTo>
                  <a:pt x="8025665" y="7334250"/>
                </a:lnTo>
                <a:lnTo>
                  <a:pt x="0" y="7334250"/>
                </a:lnTo>
                <a:lnTo>
                  <a:pt x="0" y="0"/>
                </a:lnTo>
                <a:close/>
              </a:path>
            </a:pathLst>
          </a:custGeom>
          <a:blipFill>
            <a:blip r:embed="rId3"/>
            <a:stretch>
              <a:fillRect l="0" t="0" r="0" b="0"/>
            </a:stretch>
          </a:blipFill>
        </p:spPr>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TextBox 10" id="10"/>
          <p:cNvSpPr txBox="true"/>
          <p:nvPr/>
        </p:nvSpPr>
        <p:spPr>
          <a:xfrm rot="0">
            <a:off x="906488" y="7643956"/>
            <a:ext cx="15609955" cy="1647825"/>
          </a:xfrm>
          <a:prstGeom prst="rect">
            <a:avLst/>
          </a:prstGeom>
        </p:spPr>
        <p:txBody>
          <a:bodyPr anchor="t" rtlCol="false" tIns="0" lIns="0" bIns="0" rIns="0">
            <a:spAutoFit/>
          </a:bodyPr>
          <a:lstStyle/>
          <a:p>
            <a:pPr algn="ctr">
              <a:lnSpc>
                <a:spcPts val="4200"/>
              </a:lnSpc>
            </a:pPr>
            <a:r>
              <a:rPr lang="en-US" sz="3000">
                <a:solidFill>
                  <a:srgbClr val="000000"/>
                </a:solidFill>
                <a:latin typeface="Arial"/>
                <a:ea typeface="Arial"/>
                <a:cs typeface="Arial"/>
                <a:sym typeface="Arial"/>
              </a:rPr>
              <a:t>The members of the European Union</a:t>
            </a:r>
          </a:p>
          <a:p>
            <a:pPr algn="ctr">
              <a:lnSpc>
                <a:spcPts val="4200"/>
              </a:lnSpc>
            </a:pPr>
            <a:r>
              <a:rPr lang="en-US" sz="3000">
                <a:solidFill>
                  <a:srgbClr val="000000"/>
                </a:solidFill>
                <a:latin typeface="Arial"/>
                <a:ea typeface="Arial"/>
                <a:cs typeface="Arial"/>
                <a:sym typeface="Arial"/>
              </a:rPr>
              <a:t>On the left, all 27 states as of May 2021</a:t>
            </a:r>
          </a:p>
          <a:p>
            <a:pPr algn="ctr">
              <a:lnSpc>
                <a:spcPts val="4200"/>
              </a:lnSpc>
            </a:pPr>
            <a:r>
              <a:rPr lang="en-US" sz="3000">
                <a:solidFill>
                  <a:srgbClr val="000000"/>
                </a:solidFill>
                <a:latin typeface="Arial"/>
                <a:ea typeface="Arial"/>
                <a:cs typeface="Arial"/>
                <a:sym typeface="Arial"/>
              </a:rPr>
              <a:t>On the right, including the United Kingdom, when each country joined the EU</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336523"/>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EEC was a tremendous success. </a:t>
            </a:r>
            <a:r>
              <a:rPr lang="en-US" sz="2500">
                <a:solidFill>
                  <a:srgbClr val="000000"/>
                </a:solidFill>
                <a:latin typeface="Arial"/>
                <a:ea typeface="Arial"/>
                <a:cs typeface="Arial"/>
                <a:sym typeface="Arial"/>
              </a:rPr>
              <a:t>By 1973, the economies of the six states had grown by 50% and their unemployment had been halved. This led to other states deciding they wanted to participate and enjoy the same benefits. The </a:t>
            </a:r>
            <a:r>
              <a:rPr lang="en-US" sz="2500" b="true">
                <a:solidFill>
                  <a:srgbClr val="000000"/>
                </a:solidFill>
                <a:latin typeface="Arial Bold"/>
                <a:ea typeface="Arial Bold"/>
                <a:cs typeface="Arial Bold"/>
                <a:sym typeface="Arial Bold"/>
              </a:rPr>
              <a:t>European Community (EC)</a:t>
            </a:r>
            <a:r>
              <a:rPr lang="en-US" sz="2500">
                <a:solidFill>
                  <a:srgbClr val="000000"/>
                </a:solidFill>
                <a:latin typeface="Arial"/>
                <a:ea typeface="Arial"/>
                <a:cs typeface="Arial"/>
                <a:sym typeface="Arial"/>
              </a:rPr>
              <a:t>, as it was called by the 1990s, gradually grew over the following decades: </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1973: </a:t>
            </a:r>
            <a:r>
              <a:rPr lang="en-US" sz="2500">
                <a:solidFill>
                  <a:srgbClr val="000000"/>
                </a:solidFill>
                <a:latin typeface="Arial"/>
                <a:ea typeface="Arial"/>
                <a:cs typeface="Arial"/>
                <a:sym typeface="Arial"/>
              </a:rPr>
              <a:t>Britain, Ireland and Denmark</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1981: </a:t>
            </a:r>
            <a:r>
              <a:rPr lang="en-US" sz="2500">
                <a:solidFill>
                  <a:srgbClr val="000000"/>
                </a:solidFill>
                <a:latin typeface="Arial"/>
                <a:ea typeface="Arial"/>
                <a:cs typeface="Arial"/>
                <a:sym typeface="Arial"/>
              </a:rPr>
              <a:t>Greece's dictatorship fell in the late 1970s, allowing it to join the EC.</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1986: </a:t>
            </a:r>
            <a:r>
              <a:rPr lang="en-US" sz="2500">
                <a:solidFill>
                  <a:srgbClr val="000000"/>
                </a:solidFill>
                <a:latin typeface="Arial"/>
                <a:ea typeface="Arial"/>
                <a:cs typeface="Arial"/>
                <a:sym typeface="Arial"/>
              </a:rPr>
              <a:t>Portugal and Spain joined the EC, having likewise become democrats in the 1970s.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1995: </a:t>
            </a:r>
            <a:r>
              <a:rPr lang="en-US" sz="2500">
                <a:solidFill>
                  <a:srgbClr val="000000"/>
                </a:solidFill>
                <a:latin typeface="Arial"/>
                <a:ea typeface="Arial"/>
                <a:cs typeface="Arial"/>
                <a:sym typeface="Arial"/>
              </a:rPr>
              <a:t>Austria, Sweden and Finland.</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2004: </a:t>
            </a:r>
            <a:r>
              <a:rPr lang="en-US" sz="2500">
                <a:solidFill>
                  <a:srgbClr val="000000"/>
                </a:solidFill>
                <a:latin typeface="Arial"/>
                <a:ea typeface="Arial"/>
                <a:cs typeface="Arial"/>
                <a:sym typeface="Arial"/>
              </a:rPr>
              <a:t>Poland, the Czech Republic, Slovakia, Estonia, Latvia, Lithuania, Hungary, Slovenia, Malta and Cyprus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2007:</a:t>
            </a:r>
            <a:r>
              <a:rPr lang="en-US" sz="2500">
                <a:solidFill>
                  <a:srgbClr val="000000"/>
                </a:solidFill>
                <a:latin typeface="Arial"/>
                <a:ea typeface="Arial"/>
                <a:cs typeface="Arial"/>
                <a:sym typeface="Arial"/>
              </a:rPr>
              <a:t> Romania and Bulgaria</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2013:</a:t>
            </a:r>
            <a:r>
              <a:rPr lang="en-US" sz="2500">
                <a:solidFill>
                  <a:srgbClr val="000000"/>
                </a:solidFill>
                <a:latin typeface="Arial"/>
                <a:ea typeface="Arial"/>
                <a:cs typeface="Arial"/>
                <a:sym typeface="Arial"/>
              </a:rPr>
              <a:t> Croatia</a:t>
            </a:r>
          </a:p>
          <a:p>
            <a:pPr algn="l">
              <a:lnSpc>
                <a:spcPts val="3500"/>
              </a:lnSpc>
            </a:pPr>
            <a:r>
              <a:rPr lang="en-US" sz="2500">
                <a:solidFill>
                  <a:srgbClr val="000000"/>
                </a:solidFill>
                <a:latin typeface="Arial"/>
                <a:ea typeface="Arial"/>
                <a:cs typeface="Arial"/>
                <a:sym typeface="Arial"/>
              </a:rPr>
              <a:t>The expansion of the EC in the 1990s and 200s came as a result of the end of the Cold War. After the sudden collapse of communism in Central and Eastern Europe collapsed, the EC supported the states with loans, stabilising their economies and promised a path to future membership of the EC once they kept their commitments to democracy and human rights.</a:t>
            </a:r>
          </a:p>
        </p:txBody>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TextBox 9" id="9"/>
          <p:cNvSpPr txBox="true"/>
          <p:nvPr/>
        </p:nvSpPr>
        <p:spPr>
          <a:xfrm rot="0">
            <a:off x="1028700" y="-89051"/>
            <a:ext cx="15910560"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Enlargement</a:t>
            </a:r>
          </a:p>
        </p:txBody>
      </p:sp>
      <p:grpSp>
        <p:nvGrpSpPr>
          <p:cNvPr name="Group 10" id="10"/>
          <p:cNvGrpSpPr/>
          <p:nvPr/>
        </p:nvGrpSpPr>
        <p:grpSpPr>
          <a:xfrm rot="0">
            <a:off x="1028700" y="8388198"/>
            <a:ext cx="8446276" cy="1673528"/>
            <a:chOff x="0" y="0"/>
            <a:chExt cx="11261702" cy="2231371"/>
          </a:xfrm>
        </p:grpSpPr>
        <p:grpSp>
          <p:nvGrpSpPr>
            <p:cNvPr name="Group 11" id="11"/>
            <p:cNvGrpSpPr/>
            <p:nvPr/>
          </p:nvGrpSpPr>
          <p:grpSpPr>
            <a:xfrm rot="0">
              <a:off x="0" y="0"/>
              <a:ext cx="11261702" cy="2231371"/>
              <a:chOff x="0" y="0"/>
              <a:chExt cx="2224534" cy="440765"/>
            </a:xfrm>
          </p:grpSpPr>
          <p:sp>
            <p:nvSpPr>
              <p:cNvPr name="Freeform 12" id="12"/>
              <p:cNvSpPr/>
              <p:nvPr/>
            </p:nvSpPr>
            <p:spPr>
              <a:xfrm flipH="false" flipV="false" rot="0">
                <a:off x="0" y="0"/>
                <a:ext cx="2224534" cy="440765"/>
              </a:xfrm>
              <a:custGeom>
                <a:avLst/>
                <a:gdLst/>
                <a:ahLst/>
                <a:cxnLst/>
                <a:rect r="r" b="b" t="t" l="l"/>
                <a:pathLst>
                  <a:path h="440765" w="2224534">
                    <a:moveTo>
                      <a:pt x="0" y="0"/>
                    </a:moveTo>
                    <a:lnTo>
                      <a:pt x="2224534" y="0"/>
                    </a:lnTo>
                    <a:lnTo>
                      <a:pt x="2224534" y="440765"/>
                    </a:lnTo>
                    <a:lnTo>
                      <a:pt x="0" y="440765"/>
                    </a:lnTo>
                    <a:close/>
                  </a:path>
                </a:pathLst>
              </a:custGeom>
              <a:solidFill>
                <a:srgbClr val="F1DFFF"/>
              </a:solidFill>
              <a:ln w="38100" cap="sq">
                <a:solidFill>
                  <a:srgbClr val="363371"/>
                </a:solidFill>
                <a:prstDash val="solid"/>
                <a:miter/>
              </a:ln>
            </p:spPr>
          </p:sp>
          <p:sp>
            <p:nvSpPr>
              <p:cNvPr name="TextBox 13" id="13"/>
              <p:cNvSpPr txBox="true"/>
              <p:nvPr/>
            </p:nvSpPr>
            <p:spPr>
              <a:xfrm>
                <a:off x="0" y="-85725"/>
                <a:ext cx="2224534" cy="526490"/>
              </a:xfrm>
              <a:prstGeom prst="rect">
                <a:avLst/>
              </a:prstGeom>
            </p:spPr>
            <p:txBody>
              <a:bodyPr anchor="ctr" rtlCol="false" tIns="50800" lIns="50800" bIns="50800" rIns="50800"/>
              <a:lstStyle/>
              <a:p>
                <a:pPr algn="ctr">
                  <a:lnSpc>
                    <a:spcPts val="3080"/>
                  </a:lnSpc>
                </a:pPr>
              </a:p>
            </p:txBody>
          </p:sp>
        </p:grpSp>
        <p:sp>
          <p:nvSpPr>
            <p:cNvPr name="TextBox 14" id="14"/>
            <p:cNvSpPr txBox="true"/>
            <p:nvPr/>
          </p:nvSpPr>
          <p:spPr>
            <a:xfrm rot="0">
              <a:off x="2663462" y="54221"/>
              <a:ext cx="5934777" cy="604308"/>
            </a:xfrm>
            <a:prstGeom prst="rect">
              <a:avLst/>
            </a:prstGeom>
          </p:spPr>
          <p:txBody>
            <a:bodyPr anchor="t" rtlCol="false" tIns="0" lIns="0" bIns="0" rIns="0">
              <a:spAutoFit/>
            </a:bodyPr>
            <a:lstStyle/>
            <a:p>
              <a:pPr algn="ctr">
                <a:lnSpc>
                  <a:spcPts val="3500"/>
                </a:lnSpc>
              </a:pPr>
              <a:r>
                <a:rPr lang="en-US" b="true" sz="2500" i="true">
                  <a:solidFill>
                    <a:srgbClr val="363371"/>
                  </a:solidFill>
                  <a:latin typeface="Arial Bold Italics"/>
                  <a:ea typeface="Arial Bold Italics"/>
                  <a:cs typeface="Arial Bold Italics"/>
                  <a:sym typeface="Arial Bold Italics"/>
                </a:rPr>
                <a:t>Did You Know?</a:t>
              </a:r>
            </a:p>
          </p:txBody>
        </p:sp>
        <p:sp>
          <p:nvSpPr>
            <p:cNvPr name="TextBox 15" id="15"/>
            <p:cNvSpPr txBox="true"/>
            <p:nvPr/>
          </p:nvSpPr>
          <p:spPr>
            <a:xfrm rot="0">
              <a:off x="191299" y="572804"/>
              <a:ext cx="10879104" cy="1427691"/>
            </a:xfrm>
            <a:prstGeom prst="rect">
              <a:avLst/>
            </a:prstGeom>
          </p:spPr>
          <p:txBody>
            <a:bodyPr anchor="t" rtlCol="false" tIns="0" lIns="0" bIns="0" rIns="0">
              <a:spAutoFit/>
            </a:bodyPr>
            <a:lstStyle/>
            <a:p>
              <a:pPr algn="just">
                <a:lnSpc>
                  <a:spcPts val="2800"/>
                </a:lnSpc>
              </a:pPr>
              <a:r>
                <a:rPr lang="en-US" sz="2000">
                  <a:solidFill>
                    <a:srgbClr val="7D14CF"/>
                  </a:solidFill>
                  <a:latin typeface="Arial"/>
                  <a:ea typeface="Arial"/>
                  <a:cs typeface="Arial"/>
                  <a:sym typeface="Arial"/>
                </a:rPr>
                <a:t>Norway applied in both 1973 and 1995 but its people voted against memberships on both occasions. </a:t>
              </a:r>
              <a:r>
                <a:rPr lang="en-US" sz="2000">
                  <a:solidFill>
                    <a:srgbClr val="7D14CF"/>
                  </a:solidFill>
                  <a:latin typeface="Arial"/>
                  <a:ea typeface="Arial"/>
                  <a:cs typeface="Arial"/>
                  <a:sym typeface="Arial"/>
                </a:rPr>
                <a:t>This makes it the only country to turn down the opportunity to enter the European Community.</a:t>
              </a:r>
            </a:p>
          </p:txBody>
        </p:sp>
      </p:grpSp>
      <p:grpSp>
        <p:nvGrpSpPr>
          <p:cNvPr name="Group 16" id="16"/>
          <p:cNvGrpSpPr/>
          <p:nvPr/>
        </p:nvGrpSpPr>
        <p:grpSpPr>
          <a:xfrm rot="0">
            <a:off x="11383909" y="9756776"/>
            <a:ext cx="5555351" cy="530224"/>
            <a:chOff x="0" y="0"/>
            <a:chExt cx="7407135" cy="706965"/>
          </a:xfrm>
        </p:grpSpPr>
        <p:sp>
          <p:nvSpPr>
            <p:cNvPr name="Freeform 17" id="1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1" id="2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2" id="2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sp>
        <p:nvSpPr>
          <p:cNvPr name="TextBox 4" id="4"/>
          <p:cNvSpPr txBox="true"/>
          <p:nvPr/>
        </p:nvSpPr>
        <p:spPr>
          <a:xfrm rot="0">
            <a:off x="1028700" y="723900"/>
            <a:ext cx="15952855" cy="1520828"/>
          </a:xfrm>
          <a:prstGeom prst="rect">
            <a:avLst/>
          </a:prstGeom>
        </p:spPr>
        <p:txBody>
          <a:bodyPr anchor="t" rtlCol="false" tIns="0" lIns="0" bIns="0" rIns="0">
            <a:spAutoFit/>
          </a:bodyPr>
          <a:lstStyle/>
          <a:p>
            <a:pPr algn="l">
              <a:lnSpc>
                <a:spcPts val="11199"/>
              </a:lnSpc>
            </a:pPr>
            <a:r>
              <a:rPr lang="en-US" sz="7999" b="true">
                <a:solidFill>
                  <a:srgbClr val="363371"/>
                </a:solidFill>
                <a:latin typeface="Arial Bold"/>
                <a:ea typeface="Arial Bold"/>
                <a:cs typeface="Arial Bold"/>
                <a:sym typeface="Arial Bold"/>
              </a:rPr>
              <a:t>From Community to Union</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7" id="7"/>
          <p:cNvSpPr txBox="true"/>
          <p:nvPr/>
        </p:nvSpPr>
        <p:spPr>
          <a:xfrm rot="0">
            <a:off x="996123" y="2978383"/>
            <a:ext cx="15952855" cy="673099"/>
          </a:xfrm>
          <a:prstGeom prst="rect">
            <a:avLst/>
          </a:prstGeom>
        </p:spPr>
        <p:txBody>
          <a:bodyPr anchor="t" rtlCol="false" tIns="0" lIns="0" bIns="0" rIns="0">
            <a:spAutoFit/>
          </a:bodyPr>
          <a:lstStyle/>
          <a:p>
            <a:pPr algn="l">
              <a:lnSpc>
                <a:spcPts val="4900"/>
              </a:lnSpc>
            </a:pPr>
            <a:r>
              <a:rPr lang="en-US" sz="3500" i="true" b="true">
                <a:solidFill>
                  <a:srgbClr val="363371"/>
                </a:solidFill>
                <a:latin typeface="Arial Bold Italics"/>
                <a:ea typeface="Arial Bold Italics"/>
                <a:cs typeface="Arial Bold Italics"/>
                <a:sym typeface="Arial Bold Italics"/>
              </a:rPr>
              <a:t>The Single European Act, 1986</a:t>
            </a:r>
          </a:p>
        </p:txBody>
      </p:sp>
      <p:sp>
        <p:nvSpPr>
          <p:cNvPr name="TextBox 8" id="8"/>
          <p:cNvSpPr txBox="true"/>
          <p:nvPr/>
        </p:nvSpPr>
        <p:spPr>
          <a:xfrm rot="0">
            <a:off x="1028700" y="2139953"/>
            <a:ext cx="15609955" cy="9175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Treaty of Rome has been revised several times since it was signed. </a:t>
            </a:r>
            <a:r>
              <a:rPr lang="en-US" sz="2500">
                <a:solidFill>
                  <a:srgbClr val="000000"/>
                </a:solidFill>
                <a:latin typeface="Arial"/>
                <a:ea typeface="Arial"/>
                <a:cs typeface="Arial"/>
                <a:sym typeface="Arial"/>
              </a:rPr>
              <a:t>These changes allowed the European institutions the flexibility to cope with more members, increase their powers and give them new responsibilities.</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TextBox 11" id="11"/>
          <p:cNvSpPr txBox="true"/>
          <p:nvPr/>
        </p:nvSpPr>
        <p:spPr>
          <a:xfrm rot="0">
            <a:off x="1028700" y="3613382"/>
            <a:ext cx="15609955" cy="9175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aim of this treaty was to create the </a:t>
            </a:r>
            <a:r>
              <a:rPr lang="en-US" sz="2500" b="true">
                <a:solidFill>
                  <a:srgbClr val="000000"/>
                </a:solidFill>
                <a:latin typeface="Arial Bold"/>
                <a:ea typeface="Arial Bold"/>
                <a:cs typeface="Arial Bold"/>
                <a:sym typeface="Arial Bold"/>
              </a:rPr>
              <a:t>Single Market;</a:t>
            </a:r>
            <a:r>
              <a:rPr lang="en-US" sz="2500">
                <a:solidFill>
                  <a:srgbClr val="000000"/>
                </a:solidFill>
                <a:latin typeface="Arial"/>
                <a:ea typeface="Arial"/>
                <a:cs typeface="Arial"/>
                <a:sym typeface="Arial"/>
              </a:rPr>
              <a:t> a single economic area that would remove all remaining barriers to movement of money, people, goods and services amongst the member states. </a:t>
            </a:r>
          </a:p>
        </p:txBody>
      </p:sp>
      <p:sp>
        <p:nvSpPr>
          <p:cNvPr name="TextBox 12" id="12"/>
          <p:cNvSpPr txBox="true"/>
          <p:nvPr/>
        </p:nvSpPr>
        <p:spPr>
          <a:xfrm rot="0">
            <a:off x="1028700" y="4454757"/>
            <a:ext cx="15952855" cy="673099"/>
          </a:xfrm>
          <a:prstGeom prst="rect">
            <a:avLst/>
          </a:prstGeom>
        </p:spPr>
        <p:txBody>
          <a:bodyPr anchor="t" rtlCol="false" tIns="0" lIns="0" bIns="0" rIns="0">
            <a:spAutoFit/>
          </a:bodyPr>
          <a:lstStyle/>
          <a:p>
            <a:pPr algn="l">
              <a:lnSpc>
                <a:spcPts val="4900"/>
              </a:lnSpc>
            </a:pPr>
            <a:r>
              <a:rPr lang="en-US" sz="3500" i="true" b="true">
                <a:solidFill>
                  <a:srgbClr val="363371"/>
                </a:solidFill>
                <a:latin typeface="Arial Bold Italics"/>
                <a:ea typeface="Arial Bold Italics"/>
                <a:cs typeface="Arial Bold Italics"/>
                <a:sym typeface="Arial Bold Italics"/>
              </a:rPr>
              <a:t>The Maastricht Treaty, 1992</a:t>
            </a:r>
          </a:p>
        </p:txBody>
      </p:sp>
      <p:sp>
        <p:nvSpPr>
          <p:cNvPr name="TextBox 13" id="13"/>
          <p:cNvSpPr txBox="true"/>
          <p:nvPr/>
        </p:nvSpPr>
        <p:spPr>
          <a:xfrm rot="0">
            <a:off x="1061277" y="5089756"/>
            <a:ext cx="15609955"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In the early 1990s, the leaders of the EEC such as the German Chancellor </a:t>
            </a:r>
            <a:r>
              <a:rPr lang="en-US" sz="2500" b="true">
                <a:solidFill>
                  <a:srgbClr val="000000"/>
                </a:solidFill>
                <a:latin typeface="Arial Bold"/>
                <a:ea typeface="Arial Bold"/>
                <a:cs typeface="Arial Bold"/>
                <a:sym typeface="Arial Bold"/>
              </a:rPr>
              <a:t>Helmut</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Kohl</a:t>
            </a:r>
            <a:r>
              <a:rPr lang="en-US" sz="2500">
                <a:solidFill>
                  <a:srgbClr val="000000"/>
                </a:solidFill>
                <a:latin typeface="Arial"/>
                <a:ea typeface="Arial"/>
                <a:cs typeface="Arial"/>
                <a:sym typeface="Arial"/>
              </a:rPr>
              <a:t> and the French President </a:t>
            </a:r>
            <a:r>
              <a:rPr lang="en-US" sz="2500" b="true">
                <a:solidFill>
                  <a:srgbClr val="000000"/>
                </a:solidFill>
                <a:latin typeface="Arial Bold"/>
                <a:ea typeface="Arial Bold"/>
                <a:cs typeface="Arial Bold"/>
                <a:sym typeface="Arial Bold"/>
              </a:rPr>
              <a:t>François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Mitterrand</a:t>
            </a:r>
            <a:r>
              <a:rPr lang="en-US" sz="2500">
                <a:solidFill>
                  <a:srgbClr val="000000"/>
                </a:solidFill>
                <a:latin typeface="Arial"/>
                <a:ea typeface="Arial"/>
                <a:cs typeface="Arial"/>
                <a:sym typeface="Arial"/>
              </a:rPr>
              <a:t> supported further integration. They led the negotiations on a new treaty to respond to the problems of post-Cold War world. </a:t>
            </a:r>
            <a:r>
              <a:rPr lang="en-US" sz="2500" b="true">
                <a:solidFill>
                  <a:srgbClr val="000000"/>
                </a:solidFill>
                <a:latin typeface="Arial Bold"/>
                <a:ea typeface="Arial Bold"/>
                <a:cs typeface="Arial Bold"/>
                <a:sym typeface="Arial Bold"/>
              </a:rPr>
              <a:t>The Maastricht Treaty </a:t>
            </a:r>
            <a:r>
              <a:rPr lang="en-US" sz="2500">
                <a:solidFill>
                  <a:srgbClr val="000000"/>
                </a:solidFill>
                <a:latin typeface="Arial"/>
                <a:ea typeface="Arial"/>
                <a:cs typeface="Arial"/>
                <a:sym typeface="Arial"/>
              </a:rPr>
              <a:t>(1992) was a significant move towards full European unity. The treaty: </a:t>
            </a:r>
          </a:p>
          <a:p>
            <a:pPr algn="l" marL="539754" indent="-269877" lvl="1">
              <a:lnSpc>
                <a:spcPts val="3500"/>
              </a:lnSpc>
              <a:buFont typeface="Arial"/>
              <a:buChar char="•"/>
            </a:pPr>
            <a:r>
              <a:rPr lang="en-US" sz="2500">
                <a:solidFill>
                  <a:srgbClr val="000000"/>
                </a:solidFill>
                <a:latin typeface="Arial"/>
                <a:ea typeface="Arial"/>
                <a:cs typeface="Arial"/>
                <a:sym typeface="Arial"/>
              </a:rPr>
              <a:t>Created the </a:t>
            </a:r>
            <a:r>
              <a:rPr lang="en-US" b="true" sz="2500">
                <a:solidFill>
                  <a:srgbClr val="000000"/>
                </a:solidFill>
                <a:latin typeface="Arial Bold"/>
                <a:ea typeface="Arial Bold"/>
                <a:cs typeface="Arial Bold"/>
                <a:sym typeface="Arial Bold"/>
              </a:rPr>
              <a:t>European</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Union</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EU</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Established the rules for a single currency, </a:t>
            </a:r>
            <a:r>
              <a:rPr lang="en-US" b="true" sz="2500">
                <a:solidFill>
                  <a:srgbClr val="000000"/>
                </a:solidFill>
                <a:latin typeface="Arial Bold"/>
                <a:ea typeface="Arial Bold"/>
                <a:cs typeface="Arial Bold"/>
                <a:sym typeface="Arial Bold"/>
              </a:rPr>
              <a:t>the euro </a:t>
            </a:r>
            <a:r>
              <a:rPr lang="en-US" sz="2500">
                <a:solidFill>
                  <a:srgbClr val="000000"/>
                </a:solidFill>
                <a:latin typeface="Arial"/>
                <a:ea typeface="Arial"/>
                <a:cs typeface="Arial"/>
                <a:sym typeface="Arial"/>
              </a:rPr>
              <a:t>(</a:t>
            </a:r>
            <a:r>
              <a:rPr lang="en-US" b="true" sz="2500">
                <a:solidFill>
                  <a:srgbClr val="000000"/>
                </a:solidFill>
                <a:latin typeface="Arial Bold"/>
                <a:ea typeface="Arial Bold"/>
                <a:cs typeface="Arial Bold"/>
                <a:sym typeface="Arial Bold"/>
              </a:rPr>
              <a:t>€</a:t>
            </a:r>
            <a:r>
              <a:rPr lang="en-US" sz="2500">
                <a:solidFill>
                  <a:srgbClr val="000000"/>
                </a:solidFill>
                <a:latin typeface="Arial"/>
                <a:ea typeface="Arial"/>
                <a:cs typeface="Arial"/>
                <a:sym typeface="Arial"/>
              </a:rPr>
              <a:t>), which was introduced in </a:t>
            </a:r>
            <a:r>
              <a:rPr lang="en-US" b="true" sz="2500">
                <a:solidFill>
                  <a:srgbClr val="000000"/>
                </a:solidFill>
                <a:latin typeface="Arial Bold"/>
                <a:ea typeface="Arial Bold"/>
                <a:cs typeface="Arial Bold"/>
                <a:sym typeface="Arial Bold"/>
              </a:rPr>
              <a:t>2002</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Remove the right of states to veto things in many areas.</a:t>
            </a:r>
          </a:p>
          <a:p>
            <a:pPr algn="l" marL="539754" indent="-269877" lvl="1">
              <a:lnSpc>
                <a:spcPts val="3500"/>
              </a:lnSpc>
              <a:buFont typeface="Arial"/>
              <a:buChar char="•"/>
            </a:pPr>
            <a:r>
              <a:rPr lang="en-US" sz="2500">
                <a:solidFill>
                  <a:srgbClr val="000000"/>
                </a:solidFill>
                <a:latin typeface="Arial"/>
                <a:ea typeface="Arial"/>
                <a:cs typeface="Arial"/>
                <a:sym typeface="Arial"/>
              </a:rPr>
              <a:t>Gave more power to the European Parliament.</a:t>
            </a:r>
          </a:p>
          <a:p>
            <a:pPr algn="l" marL="539754" indent="-269877" lvl="1">
              <a:lnSpc>
                <a:spcPts val="3500"/>
              </a:lnSpc>
              <a:buFont typeface="Arial"/>
              <a:buChar char="•"/>
            </a:pPr>
            <a:r>
              <a:rPr lang="en-US" sz="2500">
                <a:solidFill>
                  <a:srgbClr val="000000"/>
                </a:solidFill>
                <a:latin typeface="Arial"/>
                <a:ea typeface="Arial"/>
                <a:cs typeface="Arial"/>
                <a:sym typeface="Arial"/>
              </a:rPr>
              <a:t>Created the </a:t>
            </a:r>
            <a:r>
              <a:rPr lang="en-US" b="true" sz="2500">
                <a:solidFill>
                  <a:srgbClr val="000000"/>
                </a:solidFill>
                <a:latin typeface="Arial Bold"/>
                <a:ea typeface="Arial Bold"/>
                <a:cs typeface="Arial Bold"/>
                <a:sym typeface="Arial Bold"/>
              </a:rPr>
              <a:t>Social Charter </a:t>
            </a:r>
            <a:r>
              <a:rPr lang="en-US" sz="2500">
                <a:solidFill>
                  <a:srgbClr val="000000"/>
                </a:solidFill>
                <a:latin typeface="Arial"/>
                <a:ea typeface="Arial"/>
                <a:cs typeface="Arial"/>
                <a:sym typeface="Arial"/>
              </a:rPr>
              <a:t>to increase the rights and protections of workers.</a:t>
            </a:r>
          </a:p>
        </p:txBody>
      </p:sp>
      <p:grpSp>
        <p:nvGrpSpPr>
          <p:cNvPr name="Group 14" id="14"/>
          <p:cNvGrpSpPr/>
          <p:nvPr/>
        </p:nvGrpSpPr>
        <p:grpSpPr>
          <a:xfrm rot="0">
            <a:off x="11383909" y="9756776"/>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1779143" y="1715956"/>
            <a:ext cx="5160117" cy="2799364"/>
          </a:xfrm>
          <a:custGeom>
            <a:avLst/>
            <a:gdLst/>
            <a:ahLst/>
            <a:cxnLst/>
            <a:rect r="r" b="b" t="t" l="l"/>
            <a:pathLst>
              <a:path h="2799364" w="5160117">
                <a:moveTo>
                  <a:pt x="0" y="0"/>
                </a:moveTo>
                <a:lnTo>
                  <a:pt x="5160117" y="0"/>
                </a:lnTo>
                <a:lnTo>
                  <a:pt x="5160117" y="2799364"/>
                </a:lnTo>
                <a:lnTo>
                  <a:pt x="0" y="27993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762000" y="4515320"/>
            <a:ext cx="5255867" cy="2798749"/>
          </a:xfrm>
          <a:custGeom>
            <a:avLst/>
            <a:gdLst/>
            <a:ahLst/>
            <a:cxnLst/>
            <a:rect r="r" b="b" t="t" l="l"/>
            <a:pathLst>
              <a:path h="2798749" w="5255867">
                <a:moveTo>
                  <a:pt x="0" y="0"/>
                </a:moveTo>
                <a:lnTo>
                  <a:pt x="5255867" y="0"/>
                </a:lnTo>
                <a:lnTo>
                  <a:pt x="5255867" y="2798749"/>
                </a:lnTo>
                <a:lnTo>
                  <a:pt x="0" y="27987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685800" y="1714574"/>
            <a:ext cx="5639271" cy="2798488"/>
          </a:xfrm>
          <a:custGeom>
            <a:avLst/>
            <a:gdLst/>
            <a:ahLst/>
            <a:cxnLst/>
            <a:rect r="r" b="b" t="t" l="l"/>
            <a:pathLst>
              <a:path h="2798488" w="5639271">
                <a:moveTo>
                  <a:pt x="0" y="0"/>
                </a:moveTo>
                <a:lnTo>
                  <a:pt x="5639271" y="0"/>
                </a:lnTo>
                <a:lnTo>
                  <a:pt x="5639271" y="2798488"/>
                </a:lnTo>
                <a:lnTo>
                  <a:pt x="0" y="27984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6325071" y="1715956"/>
            <a:ext cx="5421306" cy="2798749"/>
          </a:xfrm>
          <a:custGeom>
            <a:avLst/>
            <a:gdLst/>
            <a:ahLst/>
            <a:cxnLst/>
            <a:rect r="r" b="b" t="t" l="l"/>
            <a:pathLst>
              <a:path h="2798749" w="5421306">
                <a:moveTo>
                  <a:pt x="0" y="0"/>
                </a:moveTo>
                <a:lnTo>
                  <a:pt x="5421306" y="0"/>
                </a:lnTo>
                <a:lnTo>
                  <a:pt x="5421306" y="2798749"/>
                </a:lnTo>
                <a:lnTo>
                  <a:pt x="0" y="27987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6017867" y="4515320"/>
            <a:ext cx="5395180" cy="2798749"/>
          </a:xfrm>
          <a:custGeom>
            <a:avLst/>
            <a:gdLst/>
            <a:ahLst/>
            <a:cxnLst/>
            <a:rect r="r" b="b" t="t" l="l"/>
            <a:pathLst>
              <a:path h="2798749" w="5395180">
                <a:moveTo>
                  <a:pt x="0" y="0"/>
                </a:moveTo>
                <a:lnTo>
                  <a:pt x="5395180" y="0"/>
                </a:lnTo>
                <a:lnTo>
                  <a:pt x="5395180" y="2798749"/>
                </a:lnTo>
                <a:lnTo>
                  <a:pt x="0" y="279874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11413047" y="4513062"/>
            <a:ext cx="5460974" cy="2798749"/>
          </a:xfrm>
          <a:custGeom>
            <a:avLst/>
            <a:gdLst/>
            <a:ahLst/>
            <a:cxnLst/>
            <a:rect r="r" b="b" t="t" l="l"/>
            <a:pathLst>
              <a:path h="2798749" w="5460974">
                <a:moveTo>
                  <a:pt x="0" y="0"/>
                </a:moveTo>
                <a:lnTo>
                  <a:pt x="5460974" y="0"/>
                </a:lnTo>
                <a:lnTo>
                  <a:pt x="5460974" y="2798749"/>
                </a:lnTo>
                <a:lnTo>
                  <a:pt x="0" y="279874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2" id="12"/>
          <p:cNvGrpSpPr/>
          <p:nvPr/>
        </p:nvGrpSpPr>
        <p:grpSpPr>
          <a:xfrm rot="0">
            <a:off x="1028700" y="7332488"/>
            <a:ext cx="15230755" cy="1925812"/>
            <a:chOff x="0" y="0"/>
            <a:chExt cx="20307674" cy="2567750"/>
          </a:xfrm>
        </p:grpSpPr>
        <p:sp>
          <p:nvSpPr>
            <p:cNvPr name="Freeform 13" id="13"/>
            <p:cNvSpPr/>
            <p:nvPr/>
          </p:nvSpPr>
          <p:spPr>
            <a:xfrm flipH="false" flipV="false" rot="0">
              <a:off x="0" y="2334"/>
              <a:ext cx="2540000" cy="2546366"/>
            </a:xfrm>
            <a:custGeom>
              <a:avLst/>
              <a:gdLst/>
              <a:ahLst/>
              <a:cxnLst/>
              <a:rect r="r" b="b" t="t" l="l"/>
              <a:pathLst>
                <a:path h="2546366" w="2540000">
                  <a:moveTo>
                    <a:pt x="0" y="0"/>
                  </a:moveTo>
                  <a:lnTo>
                    <a:pt x="2540000" y="0"/>
                  </a:lnTo>
                  <a:lnTo>
                    <a:pt x="2540000" y="2546366"/>
                  </a:lnTo>
                  <a:lnTo>
                    <a:pt x="0" y="2546366"/>
                  </a:lnTo>
                  <a:lnTo>
                    <a:pt x="0" y="0"/>
                  </a:lnTo>
                  <a:close/>
                </a:path>
              </a:pathLst>
            </a:custGeom>
            <a:blipFill>
              <a:blip r:embed="rId14"/>
              <a:stretch>
                <a:fillRect l="0" t="0" r="0" b="0"/>
              </a:stretch>
            </a:blipFill>
          </p:spPr>
        </p:sp>
        <p:sp>
          <p:nvSpPr>
            <p:cNvPr name="Freeform 14" id="14"/>
            <p:cNvSpPr/>
            <p:nvPr/>
          </p:nvSpPr>
          <p:spPr>
            <a:xfrm flipH="false" flipV="false" rot="0">
              <a:off x="2540000" y="0"/>
              <a:ext cx="2540000" cy="2493962"/>
            </a:xfrm>
            <a:custGeom>
              <a:avLst/>
              <a:gdLst/>
              <a:ahLst/>
              <a:cxnLst/>
              <a:rect r="r" b="b" t="t" l="l"/>
              <a:pathLst>
                <a:path h="2493962" w="2540000">
                  <a:moveTo>
                    <a:pt x="0" y="0"/>
                  </a:moveTo>
                  <a:lnTo>
                    <a:pt x="2540000" y="0"/>
                  </a:lnTo>
                  <a:lnTo>
                    <a:pt x="2540000" y="2493962"/>
                  </a:lnTo>
                  <a:lnTo>
                    <a:pt x="0" y="2493962"/>
                  </a:lnTo>
                  <a:lnTo>
                    <a:pt x="0" y="0"/>
                  </a:lnTo>
                  <a:close/>
                </a:path>
              </a:pathLst>
            </a:custGeom>
            <a:blipFill>
              <a:blip r:embed="rId15"/>
              <a:stretch>
                <a:fillRect l="0" t="0" r="0" b="0"/>
              </a:stretch>
            </a:blipFill>
          </p:spPr>
        </p:sp>
        <p:sp>
          <p:nvSpPr>
            <p:cNvPr name="Freeform 15" id="15"/>
            <p:cNvSpPr/>
            <p:nvPr/>
          </p:nvSpPr>
          <p:spPr>
            <a:xfrm flipH="false" flipV="false" rot="0">
              <a:off x="5080000" y="13991"/>
              <a:ext cx="2540000" cy="2534708"/>
            </a:xfrm>
            <a:custGeom>
              <a:avLst/>
              <a:gdLst/>
              <a:ahLst/>
              <a:cxnLst/>
              <a:rect r="r" b="b" t="t" l="l"/>
              <a:pathLst>
                <a:path h="2534708" w="2540000">
                  <a:moveTo>
                    <a:pt x="0" y="0"/>
                  </a:moveTo>
                  <a:lnTo>
                    <a:pt x="2540000" y="0"/>
                  </a:lnTo>
                  <a:lnTo>
                    <a:pt x="2540000" y="2534709"/>
                  </a:lnTo>
                  <a:lnTo>
                    <a:pt x="0" y="2534709"/>
                  </a:lnTo>
                  <a:lnTo>
                    <a:pt x="0" y="0"/>
                  </a:lnTo>
                  <a:close/>
                </a:path>
              </a:pathLst>
            </a:custGeom>
            <a:blipFill>
              <a:blip r:embed="rId16"/>
              <a:stretch>
                <a:fillRect l="0" t="0" r="0" b="0"/>
              </a:stretch>
            </a:blipFill>
          </p:spPr>
        </p:sp>
        <p:sp>
          <p:nvSpPr>
            <p:cNvPr name="Freeform 16" id="16"/>
            <p:cNvSpPr/>
            <p:nvPr/>
          </p:nvSpPr>
          <p:spPr>
            <a:xfrm flipH="false" flipV="false" rot="0">
              <a:off x="7620000" y="26162"/>
              <a:ext cx="2540000" cy="2522538"/>
            </a:xfrm>
            <a:custGeom>
              <a:avLst/>
              <a:gdLst/>
              <a:ahLst/>
              <a:cxnLst/>
              <a:rect r="r" b="b" t="t" l="l"/>
              <a:pathLst>
                <a:path h="2522538" w="2540000">
                  <a:moveTo>
                    <a:pt x="0" y="0"/>
                  </a:moveTo>
                  <a:lnTo>
                    <a:pt x="2540000" y="0"/>
                  </a:lnTo>
                  <a:lnTo>
                    <a:pt x="2540000" y="2522538"/>
                  </a:lnTo>
                  <a:lnTo>
                    <a:pt x="0" y="2522538"/>
                  </a:lnTo>
                  <a:lnTo>
                    <a:pt x="0" y="0"/>
                  </a:lnTo>
                  <a:close/>
                </a:path>
              </a:pathLst>
            </a:custGeom>
            <a:blipFill>
              <a:blip r:embed="rId17"/>
              <a:stretch>
                <a:fillRect l="0" t="0" r="0" b="0"/>
              </a:stretch>
            </a:blipFill>
          </p:spPr>
        </p:sp>
        <p:sp>
          <p:nvSpPr>
            <p:cNvPr name="Freeform 17" id="17"/>
            <p:cNvSpPr/>
            <p:nvPr/>
          </p:nvSpPr>
          <p:spPr>
            <a:xfrm flipH="false" flipV="false" rot="0">
              <a:off x="10163290" y="26162"/>
              <a:ext cx="2540000" cy="2528888"/>
            </a:xfrm>
            <a:custGeom>
              <a:avLst/>
              <a:gdLst/>
              <a:ahLst/>
              <a:cxnLst/>
              <a:rect r="r" b="b" t="t" l="l"/>
              <a:pathLst>
                <a:path h="2528888" w="2540000">
                  <a:moveTo>
                    <a:pt x="0" y="0"/>
                  </a:moveTo>
                  <a:lnTo>
                    <a:pt x="2540000" y="0"/>
                  </a:lnTo>
                  <a:lnTo>
                    <a:pt x="2540000" y="2528888"/>
                  </a:lnTo>
                  <a:lnTo>
                    <a:pt x="0" y="2528888"/>
                  </a:lnTo>
                  <a:lnTo>
                    <a:pt x="0" y="0"/>
                  </a:lnTo>
                  <a:close/>
                </a:path>
              </a:pathLst>
            </a:custGeom>
            <a:blipFill>
              <a:blip r:embed="rId18"/>
              <a:stretch>
                <a:fillRect l="0" t="0" r="0" b="0"/>
              </a:stretch>
            </a:blipFill>
          </p:spPr>
        </p:sp>
        <p:sp>
          <p:nvSpPr>
            <p:cNvPr name="Freeform 18" id="18"/>
            <p:cNvSpPr/>
            <p:nvPr/>
          </p:nvSpPr>
          <p:spPr>
            <a:xfrm flipH="false" flipV="false" rot="0">
              <a:off x="12703290" y="43625"/>
              <a:ext cx="2540000" cy="2511425"/>
            </a:xfrm>
            <a:custGeom>
              <a:avLst/>
              <a:gdLst/>
              <a:ahLst/>
              <a:cxnLst/>
              <a:rect r="r" b="b" t="t" l="l"/>
              <a:pathLst>
                <a:path h="2511425" w="2540000">
                  <a:moveTo>
                    <a:pt x="0" y="0"/>
                  </a:moveTo>
                  <a:lnTo>
                    <a:pt x="2540000" y="0"/>
                  </a:lnTo>
                  <a:lnTo>
                    <a:pt x="2540000" y="2511425"/>
                  </a:lnTo>
                  <a:lnTo>
                    <a:pt x="0" y="2511425"/>
                  </a:lnTo>
                  <a:lnTo>
                    <a:pt x="0" y="0"/>
                  </a:lnTo>
                  <a:close/>
                </a:path>
              </a:pathLst>
            </a:custGeom>
            <a:blipFill>
              <a:blip r:embed="rId19"/>
              <a:stretch>
                <a:fillRect l="0" t="0" r="0" b="0"/>
              </a:stretch>
            </a:blipFill>
          </p:spPr>
        </p:sp>
        <p:sp>
          <p:nvSpPr>
            <p:cNvPr name="Freeform 19" id="19"/>
            <p:cNvSpPr/>
            <p:nvPr/>
          </p:nvSpPr>
          <p:spPr>
            <a:xfrm flipH="false" flipV="false" rot="0">
              <a:off x="15227674" y="43625"/>
              <a:ext cx="2540000" cy="2524125"/>
            </a:xfrm>
            <a:custGeom>
              <a:avLst/>
              <a:gdLst/>
              <a:ahLst/>
              <a:cxnLst/>
              <a:rect r="r" b="b" t="t" l="l"/>
              <a:pathLst>
                <a:path h="2524125" w="2540000">
                  <a:moveTo>
                    <a:pt x="0" y="0"/>
                  </a:moveTo>
                  <a:lnTo>
                    <a:pt x="2540000" y="0"/>
                  </a:lnTo>
                  <a:lnTo>
                    <a:pt x="2540000" y="2524125"/>
                  </a:lnTo>
                  <a:lnTo>
                    <a:pt x="0" y="2524125"/>
                  </a:lnTo>
                  <a:lnTo>
                    <a:pt x="0" y="0"/>
                  </a:lnTo>
                  <a:close/>
                </a:path>
              </a:pathLst>
            </a:custGeom>
            <a:blipFill>
              <a:blip r:embed="rId20"/>
              <a:stretch>
                <a:fillRect l="0" t="0" r="0" b="0"/>
              </a:stretch>
            </a:blipFill>
          </p:spPr>
        </p:sp>
        <p:sp>
          <p:nvSpPr>
            <p:cNvPr name="Freeform 20" id="20"/>
            <p:cNvSpPr/>
            <p:nvPr/>
          </p:nvSpPr>
          <p:spPr>
            <a:xfrm flipH="false" flipV="false" rot="0">
              <a:off x="17767674" y="62675"/>
              <a:ext cx="2540000" cy="2505075"/>
            </a:xfrm>
            <a:custGeom>
              <a:avLst/>
              <a:gdLst/>
              <a:ahLst/>
              <a:cxnLst/>
              <a:rect r="r" b="b" t="t" l="l"/>
              <a:pathLst>
                <a:path h="2505075" w="2540000">
                  <a:moveTo>
                    <a:pt x="0" y="0"/>
                  </a:moveTo>
                  <a:lnTo>
                    <a:pt x="2540000" y="0"/>
                  </a:lnTo>
                  <a:lnTo>
                    <a:pt x="2540000" y="2505075"/>
                  </a:lnTo>
                  <a:lnTo>
                    <a:pt x="0" y="2505075"/>
                  </a:lnTo>
                  <a:lnTo>
                    <a:pt x="0" y="0"/>
                  </a:lnTo>
                  <a:close/>
                </a:path>
              </a:pathLst>
            </a:custGeom>
            <a:blipFill>
              <a:blip r:embed="rId21"/>
              <a:stretch>
                <a:fillRect l="0" t="0" r="0" b="0"/>
              </a:stretch>
            </a:blipFill>
          </p:spPr>
        </p:sp>
      </p:grpSp>
      <p:sp>
        <p:nvSpPr>
          <p:cNvPr name="TextBox 21" id="2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22" id="2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23" id="23"/>
          <p:cNvGrpSpPr/>
          <p:nvPr/>
        </p:nvGrpSpPr>
        <p:grpSpPr>
          <a:xfrm rot="0">
            <a:off x="11383909" y="9756776"/>
            <a:ext cx="5555351" cy="530224"/>
            <a:chOff x="0" y="0"/>
            <a:chExt cx="7407135" cy="706965"/>
          </a:xfrm>
        </p:grpSpPr>
        <p:sp>
          <p:nvSpPr>
            <p:cNvPr name="Freeform 24" id="2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25" id="2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26" id="2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27" id="2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28" id="2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TextBox 29" id="2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33425"/>
            <a:ext cx="7804977" cy="1438271"/>
          </a:xfrm>
          <a:prstGeom prst="rect">
            <a:avLst/>
          </a:prstGeom>
        </p:spPr>
        <p:txBody>
          <a:bodyPr anchor="t" rtlCol="false" tIns="0" lIns="0" bIns="0" rIns="0">
            <a:spAutoFit/>
          </a:bodyPr>
          <a:lstStyle/>
          <a:p>
            <a:pPr algn="l">
              <a:lnSpc>
                <a:spcPts val="10500"/>
              </a:lnSpc>
            </a:pPr>
            <a:r>
              <a:rPr lang="en-US" sz="7500" b="true">
                <a:solidFill>
                  <a:srgbClr val="363371"/>
                </a:solidFill>
                <a:latin typeface="Arial Bold"/>
                <a:ea typeface="Arial Bold"/>
                <a:cs typeface="Arial Bold"/>
                <a:sym typeface="Arial Bold"/>
              </a:rPr>
              <a:t>Successes</a:t>
            </a:r>
          </a:p>
        </p:txBody>
      </p:sp>
      <p:sp>
        <p:nvSpPr>
          <p:cNvPr name="TextBox 7" id="7"/>
          <p:cNvSpPr txBox="true"/>
          <p:nvPr/>
        </p:nvSpPr>
        <p:spPr>
          <a:xfrm rot="0">
            <a:off x="1028700" y="2139949"/>
            <a:ext cx="7804977" cy="61753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It achieved its fundamental aim; </a:t>
            </a:r>
            <a:r>
              <a:rPr lang="en-US" b="true" sz="2500">
                <a:solidFill>
                  <a:srgbClr val="000000"/>
                </a:solidFill>
                <a:latin typeface="Arial Bold"/>
                <a:ea typeface="Arial Bold"/>
                <a:cs typeface="Arial Bold"/>
                <a:sym typeface="Arial Bold"/>
              </a:rPr>
              <a:t>peace has been maintained in Europe.</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Prosperity in Europe increased significantly</a:t>
            </a:r>
            <a:r>
              <a:rPr lang="en-US" sz="2500">
                <a:solidFill>
                  <a:srgbClr val="000000"/>
                </a:solidFill>
                <a:latin typeface="Arial"/>
                <a:ea typeface="Arial"/>
                <a:cs typeface="Arial"/>
                <a:sym typeface="Arial"/>
              </a:rPr>
              <a:t> – standards of living had improved significantly.</a:t>
            </a:r>
          </a:p>
          <a:p>
            <a:pPr algn="l" marL="539754" indent="-269877" lvl="1">
              <a:lnSpc>
                <a:spcPts val="3500"/>
              </a:lnSpc>
              <a:buFont typeface="Arial"/>
              <a:buChar char="•"/>
            </a:pPr>
            <a:r>
              <a:rPr lang="en-US" sz="2500">
                <a:solidFill>
                  <a:srgbClr val="000000"/>
                </a:solidFill>
                <a:latin typeface="Arial"/>
                <a:ea typeface="Arial"/>
                <a:cs typeface="Arial"/>
                <a:sym typeface="Arial"/>
              </a:rPr>
              <a:t>The EU’s membership grew from 6 to 28, now 27.</a:t>
            </a:r>
          </a:p>
          <a:p>
            <a:pPr algn="l" marL="539754" indent="-269877" lvl="1">
              <a:lnSpc>
                <a:spcPts val="3500"/>
              </a:lnSpc>
              <a:buFont typeface="Arial"/>
              <a:buChar char="•"/>
            </a:pPr>
            <a:r>
              <a:rPr lang="en-US" sz="2500">
                <a:solidFill>
                  <a:srgbClr val="000000"/>
                </a:solidFill>
                <a:latin typeface="Arial"/>
                <a:ea typeface="Arial"/>
                <a:cs typeface="Arial"/>
                <a:sym typeface="Arial"/>
              </a:rPr>
              <a:t>It’s </a:t>
            </a:r>
            <a:r>
              <a:rPr lang="en-US" b="true" sz="2500">
                <a:solidFill>
                  <a:srgbClr val="000000"/>
                </a:solidFill>
                <a:latin typeface="Arial Bold"/>
                <a:ea typeface="Arial Bold"/>
                <a:cs typeface="Arial Bold"/>
                <a:sym typeface="Arial Bold"/>
              </a:rPr>
              <a:t>the largest trading block </a:t>
            </a:r>
            <a:r>
              <a:rPr lang="en-US" sz="2500">
                <a:solidFill>
                  <a:srgbClr val="000000"/>
                </a:solidFill>
                <a:latin typeface="Arial"/>
                <a:ea typeface="Arial"/>
                <a:cs typeface="Arial"/>
                <a:sym typeface="Arial"/>
              </a:rPr>
              <a:t>in the world.</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Social and structural funding of over €1 trillion </a:t>
            </a:r>
            <a:r>
              <a:rPr lang="en-US" sz="2500">
                <a:solidFill>
                  <a:srgbClr val="000000"/>
                </a:solidFill>
                <a:latin typeface="Arial"/>
                <a:ea typeface="Arial"/>
                <a:cs typeface="Arial"/>
                <a:sym typeface="Arial"/>
              </a:rPr>
              <a:t>has been spent to improve the economic conditions in the poorer areas of Europe.</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Workers have better protections </a:t>
            </a:r>
            <a:r>
              <a:rPr lang="en-US" sz="2500">
                <a:solidFill>
                  <a:srgbClr val="000000"/>
                </a:solidFill>
                <a:latin typeface="Arial"/>
                <a:ea typeface="Arial"/>
                <a:cs typeface="Arial"/>
                <a:sym typeface="Arial"/>
              </a:rPr>
              <a:t>including minimum wages, equal pay, maximum working ours and health/safety measures.</a:t>
            </a:r>
          </a:p>
          <a:p>
            <a:pPr algn="l" marL="539754" indent="-269877" lvl="1">
              <a:lnSpc>
                <a:spcPts val="3500"/>
              </a:lnSpc>
              <a:buFont typeface="Arial"/>
              <a:buChar char="•"/>
            </a:pPr>
            <a:r>
              <a:rPr lang="en-US" sz="2500">
                <a:solidFill>
                  <a:srgbClr val="000000"/>
                </a:solidFill>
                <a:latin typeface="Arial"/>
                <a:ea typeface="Arial"/>
                <a:cs typeface="Arial"/>
                <a:sym typeface="Arial"/>
              </a:rPr>
              <a:t>Europe is more prosperous, equal and united than ever in its history.</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TextBox 10" id="10"/>
          <p:cNvSpPr txBox="true"/>
          <p:nvPr/>
        </p:nvSpPr>
        <p:spPr>
          <a:xfrm rot="0">
            <a:off x="8833677" y="2120899"/>
            <a:ext cx="7804977" cy="69818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ea typeface="Arial"/>
                <a:cs typeface="Arial"/>
                <a:sym typeface="Arial"/>
              </a:rPr>
              <a:t>Many people feel that the </a:t>
            </a:r>
            <a:r>
              <a:rPr lang="en-US" b="true" sz="3000">
                <a:solidFill>
                  <a:srgbClr val="000000"/>
                </a:solidFill>
                <a:latin typeface="Arial Bold"/>
                <a:ea typeface="Arial Bold"/>
                <a:cs typeface="Arial Bold"/>
                <a:sym typeface="Arial Bold"/>
              </a:rPr>
              <a:t>EU has moved further away from the people</a:t>
            </a:r>
            <a:r>
              <a:rPr lang="en-US" sz="3000">
                <a:solidFill>
                  <a:srgbClr val="000000"/>
                </a:solidFill>
                <a:latin typeface="Arial"/>
                <a:ea typeface="Arial"/>
                <a:cs typeface="Arial"/>
                <a:sym typeface="Arial"/>
              </a:rPr>
              <a:t> it governs and lacks democracy in much of its institutions.</a:t>
            </a:r>
          </a:p>
          <a:p>
            <a:pPr algn="l" marL="647702" indent="-323851" lvl="1">
              <a:lnSpc>
                <a:spcPts val="4200"/>
              </a:lnSpc>
              <a:buFont typeface="Arial"/>
              <a:buChar char="•"/>
            </a:pPr>
            <a:r>
              <a:rPr lang="en-US" sz="3000">
                <a:solidFill>
                  <a:srgbClr val="000000"/>
                </a:solidFill>
                <a:latin typeface="Arial"/>
                <a:ea typeface="Arial"/>
                <a:cs typeface="Arial"/>
                <a:sym typeface="Arial"/>
              </a:rPr>
              <a:t>Some people feel that they are </a:t>
            </a:r>
            <a:r>
              <a:rPr lang="en-US" b="true" sz="3000">
                <a:solidFill>
                  <a:srgbClr val="000000"/>
                </a:solidFill>
                <a:latin typeface="Arial Bold"/>
                <a:ea typeface="Arial Bold"/>
                <a:cs typeface="Arial Bold"/>
                <a:sym typeface="Arial Bold"/>
              </a:rPr>
              <a:t>losing their unique national identities</a:t>
            </a:r>
            <a:r>
              <a:rPr lang="en-US" sz="3000">
                <a:solidFill>
                  <a:srgbClr val="000000"/>
                </a:solidFill>
                <a:latin typeface="Arial"/>
                <a:ea typeface="Arial"/>
                <a:cs typeface="Arial"/>
                <a:sym typeface="Arial"/>
              </a:rPr>
              <a:t> within the EU.</a:t>
            </a:r>
          </a:p>
          <a:p>
            <a:pPr algn="l" marL="647702" indent="-323851" lvl="1">
              <a:lnSpc>
                <a:spcPts val="4200"/>
              </a:lnSpc>
              <a:buFont typeface="Arial"/>
              <a:buChar char="•"/>
            </a:pPr>
            <a:r>
              <a:rPr lang="en-US" sz="3000">
                <a:solidFill>
                  <a:srgbClr val="000000"/>
                </a:solidFill>
                <a:latin typeface="Arial"/>
                <a:ea typeface="Arial"/>
                <a:cs typeface="Arial"/>
                <a:sym typeface="Arial"/>
              </a:rPr>
              <a:t>The EU has failed to develop a common foreign policy.</a:t>
            </a:r>
          </a:p>
          <a:p>
            <a:pPr algn="l" marL="647702" indent="-323851" lvl="1">
              <a:lnSpc>
                <a:spcPts val="4200"/>
              </a:lnSpc>
              <a:buFont typeface="Arial"/>
              <a:buChar char="•"/>
            </a:pPr>
            <a:r>
              <a:rPr lang="en-US" sz="3000">
                <a:solidFill>
                  <a:srgbClr val="000000"/>
                </a:solidFill>
                <a:latin typeface="Arial"/>
                <a:ea typeface="Arial"/>
                <a:cs typeface="Arial"/>
                <a:sym typeface="Arial"/>
              </a:rPr>
              <a:t>Member states sometimes feel they are forced to do things against their will.</a:t>
            </a:r>
          </a:p>
          <a:p>
            <a:pPr algn="l" marL="647702" indent="-323851" lvl="1">
              <a:lnSpc>
                <a:spcPts val="4200"/>
              </a:lnSpc>
              <a:buFont typeface="Arial"/>
              <a:buChar char="•"/>
            </a:pPr>
            <a:r>
              <a:rPr lang="en-US" sz="3000">
                <a:solidFill>
                  <a:srgbClr val="000000"/>
                </a:solidFill>
                <a:latin typeface="Arial"/>
                <a:ea typeface="Arial"/>
                <a:cs typeface="Arial"/>
                <a:sym typeface="Arial"/>
              </a:rPr>
              <a:t>A large cap still exists between the richest and poorest member states.</a:t>
            </a:r>
          </a:p>
        </p:txBody>
      </p:sp>
      <p:sp>
        <p:nvSpPr>
          <p:cNvPr name="TextBox 11" id="11"/>
          <p:cNvSpPr txBox="true"/>
          <p:nvPr/>
        </p:nvSpPr>
        <p:spPr>
          <a:xfrm rot="0">
            <a:off x="9176577" y="733425"/>
            <a:ext cx="7804977" cy="1438271"/>
          </a:xfrm>
          <a:prstGeom prst="rect">
            <a:avLst/>
          </a:prstGeom>
        </p:spPr>
        <p:txBody>
          <a:bodyPr anchor="t" rtlCol="false" tIns="0" lIns="0" bIns="0" rIns="0">
            <a:spAutoFit/>
          </a:bodyPr>
          <a:lstStyle/>
          <a:p>
            <a:pPr algn="l">
              <a:lnSpc>
                <a:spcPts val="10500"/>
              </a:lnSpc>
            </a:pPr>
            <a:r>
              <a:rPr lang="en-US" sz="7500" b="true">
                <a:solidFill>
                  <a:srgbClr val="363371"/>
                </a:solidFill>
                <a:latin typeface="Arial Bold"/>
                <a:ea typeface="Arial Bold"/>
                <a:cs typeface="Arial Bold"/>
                <a:sym typeface="Arial Bold"/>
              </a:rPr>
              <a:t>Problems</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Learning Outcomes</a:t>
            </a:r>
          </a:p>
        </p:txBody>
      </p:sp>
      <p:sp>
        <p:nvSpPr>
          <p:cNvPr name="TextBox 7" id="7"/>
          <p:cNvSpPr txBox="true"/>
          <p:nvPr/>
        </p:nvSpPr>
        <p:spPr>
          <a:xfrm rot="0">
            <a:off x="1028700" y="2111374"/>
            <a:ext cx="15609955" cy="2447290"/>
          </a:xfrm>
          <a:prstGeom prst="rect">
            <a:avLst/>
          </a:prstGeom>
        </p:spPr>
        <p:txBody>
          <a:bodyPr anchor="t" rtlCol="false" tIns="0" lIns="0" bIns="0" rIns="0">
            <a:spAutoFit/>
          </a:bodyPr>
          <a:lstStyle/>
          <a:p>
            <a:pPr algn="l">
              <a:lnSpc>
                <a:spcPts val="4759"/>
              </a:lnSpc>
            </a:pPr>
            <a:r>
              <a:rPr lang="en-US" sz="3399" b="true">
                <a:solidFill>
                  <a:srgbClr val="000000"/>
                </a:solidFill>
                <a:latin typeface="Arial Bold"/>
                <a:ea typeface="Arial Bold"/>
                <a:cs typeface="Arial Bold"/>
                <a:sym typeface="Arial Bold"/>
              </a:rPr>
              <a:t>2.13 ANALYSE</a:t>
            </a:r>
            <a:r>
              <a:rPr lang="en-US" sz="3399">
                <a:solidFill>
                  <a:srgbClr val="000000"/>
                </a:solidFill>
                <a:latin typeface="Arial"/>
                <a:ea typeface="Arial"/>
                <a:cs typeface="Arial"/>
                <a:sym typeface="Arial"/>
              </a:rPr>
              <a:t> the evolution and development of Ireland’s link with Europe.</a:t>
            </a:r>
          </a:p>
          <a:p>
            <a:pPr algn="l">
              <a:lnSpc>
                <a:spcPts val="4759"/>
              </a:lnSpc>
            </a:pPr>
            <a:r>
              <a:rPr lang="en-US" sz="3399" b="true">
                <a:solidFill>
                  <a:srgbClr val="000000"/>
                </a:solidFill>
                <a:latin typeface="Arial Bold"/>
                <a:ea typeface="Arial Bold"/>
                <a:cs typeface="Arial Bold"/>
                <a:sym typeface="Arial Bold"/>
              </a:rPr>
              <a:t>3.12</a:t>
            </a:r>
            <a:r>
              <a:rPr lang="en-US" sz="3399">
                <a:solidFill>
                  <a:srgbClr val="000000"/>
                </a:solidFill>
                <a:latin typeface="Arial"/>
                <a:ea typeface="Arial"/>
                <a:cs typeface="Arial"/>
                <a:sym typeface="Arial"/>
              </a:rPr>
              <a:t> </a:t>
            </a:r>
            <a:r>
              <a:rPr lang="en-US" sz="3399" b="true">
                <a:solidFill>
                  <a:srgbClr val="000000"/>
                </a:solidFill>
                <a:latin typeface="Arial Bold"/>
                <a:ea typeface="Arial Bold"/>
                <a:cs typeface="Arial Bold"/>
                <a:sym typeface="Arial Bold"/>
              </a:rPr>
              <a:t>EVALUATE</a:t>
            </a:r>
            <a:r>
              <a:rPr lang="en-US" sz="3399">
                <a:solidFill>
                  <a:srgbClr val="000000"/>
                </a:solidFill>
                <a:latin typeface="Arial"/>
                <a:ea typeface="Arial"/>
                <a:cs typeface="Arial"/>
                <a:sym typeface="Arial"/>
              </a:rPr>
              <a:t> the role of a movement or organisation, </a:t>
            </a:r>
            <a:r>
              <a:rPr lang="en-US" sz="3399" i="true">
                <a:solidFill>
                  <a:srgbClr val="000000"/>
                </a:solidFill>
                <a:latin typeface="Arial Italics"/>
                <a:ea typeface="Arial Italics"/>
                <a:cs typeface="Arial Italics"/>
                <a:sym typeface="Arial Italics"/>
              </a:rPr>
              <a:t>such as</a:t>
            </a:r>
            <a:r>
              <a:rPr lang="en-US" sz="3399">
                <a:solidFill>
                  <a:srgbClr val="000000"/>
                </a:solidFill>
                <a:latin typeface="Arial"/>
                <a:ea typeface="Arial"/>
                <a:cs typeface="Arial"/>
                <a:sym typeface="Arial"/>
              </a:rPr>
              <a:t> the European Union or United Nations, in promoting international co-operation, justice and human rights.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UK leave the EU</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a:t>
            </a:r>
            <a:r>
              <a:rPr lang="en-US" sz="3000" b="true">
                <a:solidFill>
                  <a:srgbClr val="000000"/>
                </a:solidFill>
                <a:latin typeface="Arial Bold"/>
                <a:ea typeface="Arial Bold"/>
                <a:cs typeface="Arial Bold"/>
                <a:sym typeface="Arial Bold"/>
              </a:rPr>
              <a:t>2016</a:t>
            </a:r>
            <a:r>
              <a:rPr lang="en-US" sz="3000">
                <a:solidFill>
                  <a:srgbClr val="000000"/>
                </a:solidFill>
                <a:latin typeface="Arial"/>
                <a:ea typeface="Arial"/>
                <a:cs typeface="Arial"/>
                <a:sym typeface="Arial"/>
              </a:rPr>
              <a:t>, the UK held a referendum on whether it should remain in the EU. The issue became known as “</a:t>
            </a:r>
            <a:r>
              <a:rPr lang="en-US" sz="3000" b="true">
                <a:solidFill>
                  <a:srgbClr val="000000"/>
                </a:solidFill>
                <a:latin typeface="Arial Bold"/>
                <a:ea typeface="Arial Bold"/>
                <a:cs typeface="Arial Bold"/>
                <a:sym typeface="Arial Bold"/>
              </a:rPr>
              <a:t>Brexit</a:t>
            </a:r>
            <a:r>
              <a:rPr lang="en-US" sz="3000">
                <a:solidFill>
                  <a:srgbClr val="000000"/>
                </a:solidFill>
                <a:latin typeface="Arial"/>
                <a:ea typeface="Arial"/>
                <a:cs typeface="Arial"/>
                <a:sym typeface="Arial"/>
              </a:rPr>
              <a:t>” – the British Exit. The result surprised a lot of people; overall, </a:t>
            </a:r>
            <a:r>
              <a:rPr lang="en-US" sz="3000" b="true">
                <a:solidFill>
                  <a:srgbClr val="000000"/>
                </a:solidFill>
                <a:latin typeface="Arial Bold"/>
                <a:ea typeface="Arial Bold"/>
                <a:cs typeface="Arial Bold"/>
                <a:sym typeface="Arial Bold"/>
              </a:rPr>
              <a:t>51.9% of UK voters voted to leave the EU</a:t>
            </a:r>
            <a:r>
              <a:rPr lang="en-US" sz="3000">
                <a:solidFill>
                  <a:srgbClr val="000000"/>
                </a:solidFill>
                <a:latin typeface="Arial"/>
                <a:ea typeface="Arial"/>
                <a:cs typeface="Arial"/>
                <a:sym typeface="Arial"/>
              </a:rPr>
              <a:t> (primarily in the old coal and steel mining areas in North England). However, those in London, Scotland and Northern Ireland voted overwhelmingly to stay. Particular tensions have arisen over the possibility of a new border dividing the Republic of Ireland and Northern Ireland; </a:t>
            </a:r>
            <a:r>
              <a:rPr lang="en-US" sz="3000" b="true">
                <a:solidFill>
                  <a:srgbClr val="000000"/>
                </a:solidFill>
                <a:latin typeface="Arial Bold"/>
                <a:ea typeface="Arial Bold"/>
                <a:cs typeface="Arial Bold"/>
                <a:sym typeface="Arial Bold"/>
              </a:rPr>
              <a:t>just two decades after the Good Friday Agreement Ended the Troubles.</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2120899"/>
            <a:ext cx="15609955" cy="4314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29893B"/>
                </a:solidFill>
                <a:latin typeface="Arial"/>
                <a:ea typeface="Arial"/>
                <a:cs typeface="Arial"/>
                <a:sym typeface="Arial"/>
              </a:rPr>
              <a:t>How did the EC help the countries in Central and Eastern Europe after communism collapsed?</a:t>
            </a:r>
          </a:p>
          <a:p>
            <a:pPr algn="l" marL="647702" indent="-323851" lvl="1">
              <a:lnSpc>
                <a:spcPts val="4200"/>
              </a:lnSpc>
              <a:buAutoNum type="arabicPeriod" startAt="1"/>
            </a:pPr>
            <a:r>
              <a:rPr lang="en-US" sz="3000">
                <a:solidFill>
                  <a:srgbClr val="29893B"/>
                </a:solidFill>
                <a:latin typeface="Arial"/>
                <a:ea typeface="Arial"/>
                <a:cs typeface="Arial"/>
                <a:sym typeface="Arial"/>
              </a:rPr>
              <a:t>What was agreed in the Single European Act?</a:t>
            </a:r>
          </a:p>
          <a:p>
            <a:pPr algn="l" marL="647702" indent="-323851" lvl="1">
              <a:lnSpc>
                <a:spcPts val="4200"/>
              </a:lnSpc>
              <a:buAutoNum type="arabicPeriod" startAt="1"/>
            </a:pPr>
            <a:r>
              <a:rPr lang="en-US" sz="3000">
                <a:solidFill>
                  <a:srgbClr val="29893B"/>
                </a:solidFill>
                <a:latin typeface="Arial"/>
                <a:ea typeface="Arial"/>
                <a:cs typeface="Arial"/>
                <a:sym typeface="Arial"/>
              </a:rPr>
              <a:t>Name three things the Maastricht Treaty changed.</a:t>
            </a:r>
          </a:p>
          <a:p>
            <a:pPr algn="l" marL="647702" indent="-323851" lvl="1">
              <a:lnSpc>
                <a:spcPts val="4200"/>
              </a:lnSpc>
              <a:buAutoNum type="arabicPeriod" startAt="1"/>
            </a:pPr>
            <a:r>
              <a:rPr lang="en-US" sz="3000">
                <a:solidFill>
                  <a:srgbClr val="29893B"/>
                </a:solidFill>
                <a:latin typeface="Arial"/>
                <a:ea typeface="Arial"/>
                <a:cs typeface="Arial"/>
                <a:sym typeface="Arial"/>
              </a:rPr>
              <a:t>Name three successes of the EU.</a:t>
            </a:r>
          </a:p>
          <a:p>
            <a:pPr algn="l" marL="647702" indent="-323851" lvl="1">
              <a:lnSpc>
                <a:spcPts val="4200"/>
              </a:lnSpc>
              <a:buAutoNum type="arabicPeriod" startAt="1"/>
            </a:pPr>
            <a:r>
              <a:rPr lang="en-US" sz="3000">
                <a:solidFill>
                  <a:srgbClr val="29893B"/>
                </a:solidFill>
                <a:latin typeface="Arial"/>
                <a:ea typeface="Arial"/>
                <a:cs typeface="Arial"/>
                <a:sym typeface="Arial"/>
              </a:rPr>
              <a:t>Name three areas where the EU has failed or has problems.</a:t>
            </a:r>
          </a:p>
          <a:p>
            <a:pPr algn="l" marL="647702" indent="-323851" lvl="1">
              <a:lnSpc>
                <a:spcPts val="4200"/>
              </a:lnSpc>
              <a:buAutoNum type="arabicPeriod" startAt="1"/>
            </a:pPr>
            <a:r>
              <a:rPr lang="en-US" sz="3000">
                <a:solidFill>
                  <a:srgbClr val="F46F3D"/>
                </a:solidFill>
                <a:latin typeface="Arial"/>
                <a:ea typeface="Arial"/>
                <a:cs typeface="Arial"/>
                <a:sym typeface="Arial"/>
              </a:rPr>
              <a:t>On balance, do you believe that the EU is a success or a failure? Give reasons for your answer. </a:t>
            </a:r>
          </a:p>
        </p:txBody>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TextBox 9" id="9"/>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Checkpoint pg. 394 (Artefact, 2nd Edition)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2"/>
            <a:ext cx="18288000" cy="1152525"/>
          </a:xfrm>
          <a:prstGeom prst="rect">
            <a:avLst/>
          </a:prstGeom>
        </p:spPr>
        <p:txBody>
          <a:bodyPr anchor="t" rtlCol="false" tIns="0" lIns="0" bIns="0" rIns="0">
            <a:spAutoFit/>
          </a:bodyPr>
          <a:lstStyle/>
          <a:p>
            <a:pPr algn="ctr">
              <a:lnSpc>
                <a:spcPts val="8400"/>
              </a:lnSpc>
            </a:pPr>
            <a:r>
              <a:rPr lang="en-US" b="true" sz="6000">
                <a:solidFill>
                  <a:srgbClr val="363371"/>
                </a:solidFill>
                <a:latin typeface="Arial Bold"/>
                <a:ea typeface="Arial Bold"/>
                <a:cs typeface="Arial Bold"/>
                <a:sym typeface="Arial Bold"/>
              </a:rPr>
              <a:t>31.5: IRELAND AND EUROPEAN INTEGRATION</a:t>
            </a:r>
          </a:p>
        </p:txBody>
      </p:sp>
      <p:sp>
        <p:nvSpPr>
          <p:cNvPr name="TextBox 4" id="4"/>
          <p:cNvSpPr txBox="true"/>
          <p:nvPr/>
        </p:nvSpPr>
        <p:spPr>
          <a:xfrm rot="0">
            <a:off x="0" y="3948422"/>
            <a:ext cx="18288000" cy="904875"/>
          </a:xfrm>
          <a:prstGeom prst="rect">
            <a:avLst/>
          </a:prstGeom>
        </p:spPr>
        <p:txBody>
          <a:bodyPr anchor="t" rtlCol="false" tIns="0" lIns="0" bIns="0" rIns="0">
            <a:spAutoFit/>
          </a:bodyPr>
          <a:lstStyle/>
          <a:p>
            <a:pPr algn="ctr">
              <a:lnSpc>
                <a:spcPts val="6900"/>
              </a:lnSpc>
            </a:pPr>
            <a:r>
              <a:rPr lang="en-US" sz="6000" spc="1800">
                <a:solidFill>
                  <a:srgbClr val="FEFEFE"/>
                </a:solidFill>
                <a:latin typeface="Daydream"/>
                <a:ea typeface="Daydream"/>
                <a:cs typeface="Daydream"/>
                <a:sym typeface="Daydream"/>
              </a:rPr>
              <a:t>31.5: ireland and european integration</a:t>
            </a:r>
          </a:p>
        </p:txBody>
      </p:sp>
      <p:sp>
        <p:nvSpPr>
          <p:cNvPr name="TextBox 5" id="5"/>
          <p:cNvSpPr txBox="true"/>
          <p:nvPr/>
        </p:nvSpPr>
        <p:spPr>
          <a:xfrm rot="0">
            <a:off x="15203805" y="-14772"/>
            <a:ext cx="2638717"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1945-Present</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342901"/>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Joining Europe</a:t>
            </a:r>
          </a:p>
        </p:txBody>
      </p:sp>
      <p:sp>
        <p:nvSpPr>
          <p:cNvPr name="TextBox 7" id="7"/>
          <p:cNvSpPr txBox="true"/>
          <p:nvPr/>
        </p:nvSpPr>
        <p:spPr>
          <a:xfrm rot="0">
            <a:off x="1028700" y="1768476"/>
            <a:ext cx="10525728"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Ireland had joined the OEEC in 1948 and the Council of Europe in 1949. </a:t>
            </a:r>
            <a:r>
              <a:rPr lang="en-US" sz="2500">
                <a:solidFill>
                  <a:srgbClr val="000000"/>
                </a:solidFill>
                <a:latin typeface="Arial"/>
                <a:ea typeface="Arial"/>
                <a:cs typeface="Arial"/>
                <a:sym typeface="Arial"/>
              </a:rPr>
              <a:t>Post World War II Irish governments saw these European bodies as a way for Ireland to reengage with the international community after the isolation of </a:t>
            </a:r>
            <a:r>
              <a:rPr lang="en-US" sz="2500" b="true">
                <a:solidFill>
                  <a:srgbClr val="000000"/>
                </a:solidFill>
                <a:latin typeface="Arial Bold"/>
                <a:ea typeface="Arial Bold"/>
                <a:cs typeface="Arial Bold"/>
                <a:sym typeface="Arial Bold"/>
              </a:rPr>
              <a:t>neutrality</a:t>
            </a:r>
            <a:r>
              <a:rPr lang="en-US" sz="2500">
                <a:solidFill>
                  <a:srgbClr val="000000"/>
                </a:solidFill>
                <a:latin typeface="Arial"/>
                <a:ea typeface="Arial"/>
                <a:cs typeface="Arial"/>
                <a:sym typeface="Arial"/>
              </a:rPr>
              <a:t> during WWII. Ireland in the 1950s followed a protectionist economic policy; they were still a relatively young state. They were not invited to join either the European Coal and Steel Community in 1952 or the European Economic Community in 1957.</a:t>
            </a:r>
          </a:p>
          <a:p>
            <a:pPr algn="l">
              <a:lnSpc>
                <a:spcPts val="3500"/>
              </a:lnSpc>
            </a:pPr>
            <a:r>
              <a:rPr lang="en-US" sz="2500" b="true">
                <a:solidFill>
                  <a:srgbClr val="000000"/>
                </a:solidFill>
                <a:latin typeface="Arial Bold"/>
                <a:ea typeface="Arial Bold"/>
                <a:cs typeface="Arial Bold"/>
                <a:sym typeface="Arial Bold"/>
              </a:rPr>
              <a:t>Seán Lemass </a:t>
            </a:r>
            <a:r>
              <a:rPr lang="en-US" sz="2500">
                <a:solidFill>
                  <a:srgbClr val="000000"/>
                </a:solidFill>
                <a:latin typeface="Arial"/>
                <a:ea typeface="Arial"/>
                <a:cs typeface="Arial"/>
                <a:sym typeface="Arial"/>
              </a:rPr>
              <a:t>changed Irish economic policy to favour exports and trade but realised that Ireland could only join the EEC if Britain did. This was due to Britain being Ireland’s largest trading partner. When Britain applied in 1961, so did Ireland. However, the French President, </a:t>
            </a:r>
            <a:r>
              <a:rPr lang="en-US" sz="2500" b="true">
                <a:solidFill>
                  <a:srgbClr val="000000"/>
                </a:solidFill>
                <a:latin typeface="Arial Bold"/>
                <a:ea typeface="Arial Bold"/>
                <a:cs typeface="Arial Bold"/>
                <a:sym typeface="Arial Bold"/>
              </a:rPr>
              <a:t>Charles de Gaulle</a:t>
            </a:r>
            <a:r>
              <a:rPr lang="en-US" sz="2500">
                <a:solidFill>
                  <a:srgbClr val="000000"/>
                </a:solidFill>
                <a:latin typeface="Arial"/>
                <a:ea typeface="Arial"/>
                <a:cs typeface="Arial"/>
                <a:sym typeface="Arial"/>
              </a:rPr>
              <a:t>, believed Britain was too close to the US and the Commonwealth – this led to him </a:t>
            </a:r>
            <a:r>
              <a:rPr lang="en-US" sz="2500" b="true">
                <a:solidFill>
                  <a:srgbClr val="000000"/>
                </a:solidFill>
                <a:latin typeface="Arial Bold"/>
                <a:ea typeface="Arial Bold"/>
                <a:cs typeface="Arial Bold"/>
                <a:sym typeface="Arial Bold"/>
              </a:rPr>
              <a:t>vetoing</a:t>
            </a:r>
            <a:r>
              <a:rPr lang="en-US" sz="2500">
                <a:solidFill>
                  <a:srgbClr val="000000"/>
                </a:solidFill>
                <a:latin typeface="Arial"/>
                <a:ea typeface="Arial"/>
                <a:cs typeface="Arial"/>
                <a:sym typeface="Arial"/>
              </a:rPr>
              <a:t> (blocking) their application in 1963. With their largest trading partner blocked, both Ireland and Denmark withdrew their applications. After de Gaulle left office in 1969, they tried again. This time, they were successful and the three states joined in </a:t>
            </a:r>
            <a:r>
              <a:rPr lang="en-US" sz="2500" b="true">
                <a:solidFill>
                  <a:srgbClr val="000000"/>
                </a:solidFill>
                <a:latin typeface="Arial Bold"/>
                <a:ea typeface="Arial Bold"/>
                <a:cs typeface="Arial Bold"/>
                <a:sym typeface="Arial Bold"/>
              </a:rPr>
              <a:t>1973</a:t>
            </a:r>
            <a:r>
              <a:rPr lang="en-US" sz="2500">
                <a:solidFill>
                  <a:srgbClr val="000000"/>
                </a:solidFill>
                <a:latin typeface="Arial"/>
                <a:ea typeface="Arial"/>
                <a:cs typeface="Arial"/>
                <a:sym typeface="Arial"/>
              </a:rPr>
              <a:t>, making the </a:t>
            </a:r>
            <a:r>
              <a:rPr lang="en-US" sz="2500" b="true">
                <a:solidFill>
                  <a:srgbClr val="000000"/>
                </a:solidFill>
                <a:latin typeface="Arial Bold"/>
                <a:ea typeface="Arial Bold"/>
                <a:cs typeface="Arial Bold"/>
                <a:sym typeface="Arial Bold"/>
              </a:rPr>
              <a:t>European Community</a:t>
            </a: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EC</a:t>
            </a:r>
            <a:r>
              <a:rPr lang="en-US" sz="2500">
                <a:solidFill>
                  <a:srgbClr val="000000"/>
                </a:solidFill>
                <a:latin typeface="Arial"/>
                <a:ea typeface="Arial"/>
                <a:cs typeface="Arial"/>
                <a:sym typeface="Arial"/>
              </a:rPr>
              <a:t>), as it was now known, a nine-member club.</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Freeform 10" id="10"/>
          <p:cNvSpPr/>
          <p:nvPr/>
        </p:nvSpPr>
        <p:spPr>
          <a:xfrm flipH="false" flipV="false" rot="0">
            <a:off x="11554428" y="1965552"/>
            <a:ext cx="5384832" cy="6787922"/>
          </a:xfrm>
          <a:custGeom>
            <a:avLst/>
            <a:gdLst/>
            <a:ahLst/>
            <a:cxnLst/>
            <a:rect r="r" b="b" t="t" l="l"/>
            <a:pathLst>
              <a:path h="6787922" w="5384832">
                <a:moveTo>
                  <a:pt x="0" y="0"/>
                </a:moveTo>
                <a:lnTo>
                  <a:pt x="5384832" y="0"/>
                </a:lnTo>
                <a:lnTo>
                  <a:pt x="5384832" y="6787922"/>
                </a:lnTo>
                <a:lnTo>
                  <a:pt x="0" y="6787922"/>
                </a:lnTo>
                <a:lnTo>
                  <a:pt x="0" y="0"/>
                </a:lnTo>
                <a:close/>
              </a:path>
            </a:pathLst>
          </a:custGeom>
          <a:blipFill>
            <a:blip r:embed="rId2"/>
            <a:stretch>
              <a:fillRect l="0" t="0" r="0" b="0"/>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1400511" y="0"/>
            <a:ext cx="14824039" cy="9725311"/>
          </a:xfrm>
          <a:custGeom>
            <a:avLst/>
            <a:gdLst/>
            <a:ahLst/>
            <a:cxnLst/>
            <a:rect r="r" b="b" t="t" l="l"/>
            <a:pathLst>
              <a:path h="9725311" w="14824039">
                <a:moveTo>
                  <a:pt x="0" y="0"/>
                </a:moveTo>
                <a:lnTo>
                  <a:pt x="14824038" y="0"/>
                </a:lnTo>
                <a:lnTo>
                  <a:pt x="14824038" y="9725311"/>
                </a:lnTo>
                <a:lnTo>
                  <a:pt x="0" y="9725311"/>
                </a:lnTo>
                <a:lnTo>
                  <a:pt x="0" y="0"/>
                </a:lnTo>
                <a:close/>
              </a:path>
            </a:pathLst>
          </a:custGeom>
          <a:blipFill>
            <a:blip r:embed="rId2"/>
            <a:stretch>
              <a:fillRect l="-1746" t="-3327" r="-2837" b="-3992"/>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impact on Ireland</a:t>
            </a:r>
          </a:p>
        </p:txBody>
      </p:sp>
      <p:sp>
        <p:nvSpPr>
          <p:cNvPr name="TextBox 7" id="7"/>
          <p:cNvSpPr txBox="true"/>
          <p:nvPr/>
        </p:nvSpPr>
        <p:spPr>
          <a:xfrm rot="0">
            <a:off x="1028700" y="2139949"/>
            <a:ext cx="15609955"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Ireland </a:t>
            </a:r>
            <a:r>
              <a:rPr lang="en-US" sz="2500" b="true">
                <a:solidFill>
                  <a:srgbClr val="000000"/>
                </a:solidFill>
                <a:latin typeface="Arial Bold"/>
                <a:ea typeface="Arial Bold"/>
                <a:cs typeface="Arial Bold"/>
                <a:sym typeface="Arial Bold"/>
              </a:rPr>
              <a:t>has benefited significantly</a:t>
            </a:r>
            <a:r>
              <a:rPr lang="en-US" sz="2500">
                <a:solidFill>
                  <a:srgbClr val="000000"/>
                </a:solidFill>
                <a:latin typeface="Arial"/>
                <a:ea typeface="Arial"/>
                <a:cs typeface="Arial"/>
                <a:sym typeface="Arial"/>
              </a:rPr>
              <a:t> from European Union membership. For the first thirty years of its membership, Ireland was one of the poorest states and therefore received a lot of European funding. Some of the benefits include:</a:t>
            </a:r>
          </a:p>
          <a:p>
            <a:pPr algn="l" marL="539754" indent="-269877" lvl="1">
              <a:lnSpc>
                <a:spcPts val="3500"/>
              </a:lnSpc>
              <a:buFont typeface="Arial"/>
              <a:buChar char="•"/>
            </a:pPr>
            <a:r>
              <a:rPr lang="en-US" sz="2500">
                <a:solidFill>
                  <a:srgbClr val="000000"/>
                </a:solidFill>
                <a:latin typeface="Arial"/>
                <a:ea typeface="Arial"/>
                <a:cs typeface="Arial"/>
                <a:sym typeface="Arial"/>
              </a:rPr>
              <a:t>Irish business having </a:t>
            </a:r>
            <a:r>
              <a:rPr lang="en-US" b="true" sz="2500">
                <a:solidFill>
                  <a:srgbClr val="000000"/>
                </a:solidFill>
                <a:latin typeface="Arial Bold"/>
                <a:ea typeface="Arial Bold"/>
                <a:cs typeface="Arial Bold"/>
                <a:sym typeface="Arial Bold"/>
              </a:rPr>
              <a:t>access to a market of over 510 million people</a:t>
            </a:r>
            <a:r>
              <a:rPr lang="en-US" sz="2500">
                <a:solidFill>
                  <a:srgbClr val="000000"/>
                </a:solidFill>
                <a:latin typeface="Arial"/>
                <a:ea typeface="Arial"/>
                <a:cs typeface="Arial"/>
                <a:sym typeface="Arial"/>
              </a:rPr>
              <a:t>; Irish trade is 150 times what it was in 1973.</a:t>
            </a:r>
          </a:p>
          <a:p>
            <a:pPr algn="l" marL="539754" indent="-269877" lvl="1">
              <a:lnSpc>
                <a:spcPts val="3500"/>
              </a:lnSpc>
              <a:buFont typeface="Arial"/>
              <a:buChar char="•"/>
            </a:pPr>
            <a:r>
              <a:rPr lang="en-US" sz="2500">
                <a:solidFill>
                  <a:srgbClr val="000000"/>
                </a:solidFill>
                <a:latin typeface="Arial"/>
                <a:ea typeface="Arial"/>
                <a:cs typeface="Arial"/>
                <a:sym typeface="Arial"/>
              </a:rPr>
              <a:t>Irish citizens can move, work and live within any of the other member states.</a:t>
            </a:r>
          </a:p>
          <a:p>
            <a:pPr algn="l" marL="539754" indent="-269877" lvl="1">
              <a:lnSpc>
                <a:spcPts val="3500"/>
              </a:lnSpc>
              <a:buFont typeface="Arial"/>
              <a:buChar char="•"/>
            </a:pPr>
            <a:r>
              <a:rPr lang="en-US" sz="2500">
                <a:solidFill>
                  <a:srgbClr val="000000"/>
                </a:solidFill>
                <a:latin typeface="Arial"/>
                <a:ea typeface="Arial"/>
                <a:cs typeface="Arial"/>
                <a:sym typeface="Arial"/>
              </a:rPr>
              <a:t>Between 1973 and 2015, Ireland received </a:t>
            </a:r>
            <a:r>
              <a:rPr lang="en-US" b="true" sz="2500">
                <a:solidFill>
                  <a:srgbClr val="000000"/>
                </a:solidFill>
                <a:latin typeface="Arial Bold"/>
                <a:ea typeface="Arial Bold"/>
                <a:cs typeface="Arial Bold"/>
                <a:sym typeface="Arial Bold"/>
              </a:rPr>
              <a:t>€74.3 billion from the EU</a:t>
            </a:r>
            <a:r>
              <a:rPr lang="en-US" sz="2500">
                <a:solidFill>
                  <a:srgbClr val="000000"/>
                </a:solidFill>
                <a:latin typeface="Arial"/>
                <a:ea typeface="Arial"/>
                <a:cs typeface="Arial"/>
                <a:sym typeface="Arial"/>
              </a:rPr>
              <a:t>; most of this used to build infrastructure (the motorways) around the country.</a:t>
            </a:r>
          </a:p>
          <a:p>
            <a:pPr algn="l" marL="539754" indent="-269877" lvl="1">
              <a:lnSpc>
                <a:spcPts val="3500"/>
              </a:lnSpc>
              <a:buFont typeface="Arial"/>
              <a:buChar char="•"/>
            </a:pPr>
            <a:r>
              <a:rPr lang="en-US" sz="2500">
                <a:solidFill>
                  <a:srgbClr val="000000"/>
                </a:solidFill>
                <a:latin typeface="Arial"/>
                <a:ea typeface="Arial"/>
                <a:cs typeface="Arial"/>
                <a:sym typeface="Arial"/>
              </a:rPr>
              <a:t>Between 1973 and 2014, </a:t>
            </a:r>
            <a:r>
              <a:rPr lang="en-US" b="true" sz="2500">
                <a:solidFill>
                  <a:srgbClr val="000000"/>
                </a:solidFill>
                <a:latin typeface="Arial Bold"/>
                <a:ea typeface="Arial Bold"/>
                <a:cs typeface="Arial Bold"/>
                <a:sym typeface="Arial Bold"/>
              </a:rPr>
              <a:t>Irish farmers have received €54 billion </a:t>
            </a:r>
            <a:r>
              <a:rPr lang="en-US" sz="2500">
                <a:solidFill>
                  <a:srgbClr val="000000"/>
                </a:solidFill>
                <a:latin typeface="Arial"/>
                <a:ea typeface="Arial"/>
                <a:cs typeface="Arial"/>
                <a:sym typeface="Arial"/>
              </a:rPr>
              <a:t>from the CAP.</a:t>
            </a:r>
          </a:p>
          <a:p>
            <a:pPr algn="l" marL="539754" indent="-269877" lvl="1">
              <a:lnSpc>
                <a:spcPts val="3500"/>
              </a:lnSpc>
              <a:buFont typeface="Arial"/>
              <a:buChar char="•"/>
            </a:pPr>
            <a:r>
              <a:rPr lang="en-US" sz="2500">
                <a:solidFill>
                  <a:srgbClr val="000000"/>
                </a:solidFill>
                <a:latin typeface="Arial"/>
                <a:ea typeface="Arial"/>
                <a:cs typeface="Arial"/>
                <a:sym typeface="Arial"/>
              </a:rPr>
              <a:t>The EU helped foster </a:t>
            </a:r>
            <a:r>
              <a:rPr lang="en-US" b="true" sz="2500">
                <a:solidFill>
                  <a:srgbClr val="000000"/>
                </a:solidFill>
                <a:latin typeface="Arial Bold"/>
                <a:ea typeface="Arial Bold"/>
                <a:cs typeface="Arial Bold"/>
                <a:sym typeface="Arial Bold"/>
              </a:rPr>
              <a:t>peace in Northern Ireland </a:t>
            </a:r>
            <a:r>
              <a:rPr lang="en-US" sz="2500">
                <a:solidFill>
                  <a:srgbClr val="000000"/>
                </a:solidFill>
                <a:latin typeface="Arial"/>
                <a:ea typeface="Arial"/>
                <a:cs typeface="Arial"/>
                <a:sym typeface="Arial"/>
              </a:rPr>
              <a:t>through financial support and investment in cross-border programmes.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Irish people have benefited from EU laws </a:t>
            </a:r>
            <a:r>
              <a:rPr lang="en-US" sz="2500">
                <a:solidFill>
                  <a:srgbClr val="000000"/>
                </a:solidFill>
                <a:latin typeface="Arial"/>
                <a:ea typeface="Arial"/>
                <a:cs typeface="Arial"/>
                <a:sym typeface="Arial"/>
              </a:rPr>
              <a:t>in areas such as equal pay for women, workers’ rights and consumer safety.</a:t>
            </a:r>
          </a:p>
          <a:p>
            <a:pPr algn="l" marL="539754" indent="-269877" lvl="1">
              <a:lnSpc>
                <a:spcPts val="3500"/>
              </a:lnSpc>
              <a:buFont typeface="Arial"/>
              <a:buChar char="•"/>
            </a:pPr>
            <a:r>
              <a:rPr lang="en-US" sz="2500">
                <a:solidFill>
                  <a:srgbClr val="000000"/>
                </a:solidFill>
                <a:latin typeface="Arial"/>
                <a:ea typeface="Arial"/>
                <a:cs typeface="Arial"/>
                <a:sym typeface="Arial"/>
              </a:rPr>
              <a:t>Some Irish industries have not been able to survive the competition as part of the Single Market, such as car and sugar manufacturing.</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The impact on Ireland</a:t>
            </a:r>
          </a:p>
        </p:txBody>
      </p:sp>
      <p:sp>
        <p:nvSpPr>
          <p:cNvPr name="TextBox 7" id="7"/>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However, Ireland has had somewhat strained relationships with its European partners at times.</a:t>
            </a:r>
            <a:r>
              <a:rPr lang="en-US" sz="2500">
                <a:solidFill>
                  <a:srgbClr val="000000"/>
                </a:solidFill>
                <a:latin typeface="Arial"/>
                <a:ea typeface="Arial"/>
                <a:cs typeface="Arial"/>
                <a:sym typeface="Arial"/>
              </a:rPr>
              <a:t> </a:t>
            </a:r>
          </a:p>
          <a:p>
            <a:pPr algn="l" marL="539754" indent="-269877" lvl="1">
              <a:lnSpc>
                <a:spcPts val="3500"/>
              </a:lnSpc>
              <a:buFont typeface="Arial"/>
              <a:buChar char="•"/>
            </a:pPr>
            <a:r>
              <a:rPr lang="en-US" sz="2500">
                <a:solidFill>
                  <a:srgbClr val="000000"/>
                </a:solidFill>
                <a:latin typeface="Arial"/>
                <a:ea typeface="Arial"/>
                <a:cs typeface="Arial"/>
                <a:sym typeface="Arial"/>
              </a:rPr>
              <a:t>I</a:t>
            </a:r>
            <a:r>
              <a:rPr lang="en-US" sz="2500">
                <a:solidFill>
                  <a:srgbClr val="000000"/>
                </a:solidFill>
                <a:latin typeface="Arial"/>
                <a:ea typeface="Arial"/>
                <a:cs typeface="Arial"/>
                <a:sym typeface="Arial"/>
              </a:rPr>
              <a:t>reland has twice rejected European treaties in referendums (2001 with the </a:t>
            </a:r>
            <a:r>
              <a:rPr lang="en-US" b="true" sz="2500">
                <a:solidFill>
                  <a:srgbClr val="000000"/>
                </a:solidFill>
                <a:latin typeface="Arial Bold"/>
                <a:ea typeface="Arial Bold"/>
                <a:cs typeface="Arial Bold"/>
                <a:sym typeface="Arial Bold"/>
              </a:rPr>
              <a:t>Treaty of Nice </a:t>
            </a:r>
            <a:r>
              <a:rPr lang="en-US" sz="2500">
                <a:solidFill>
                  <a:srgbClr val="000000"/>
                </a:solidFill>
                <a:latin typeface="Arial"/>
                <a:ea typeface="Arial"/>
                <a:cs typeface="Arial"/>
                <a:sym typeface="Arial"/>
              </a:rPr>
              <a:t>and 2008 with the </a:t>
            </a:r>
            <a:r>
              <a:rPr lang="en-US" b="true" sz="2500">
                <a:solidFill>
                  <a:srgbClr val="000000"/>
                </a:solidFill>
                <a:latin typeface="Arial Bold"/>
                <a:ea typeface="Arial Bold"/>
                <a:cs typeface="Arial Bold"/>
                <a:sym typeface="Arial Bold"/>
              </a:rPr>
              <a:t>Lisbon Treaty</a:t>
            </a:r>
            <a:r>
              <a:rPr lang="en-US" sz="2500">
                <a:solidFill>
                  <a:srgbClr val="000000"/>
                </a:solidFill>
                <a:latin typeface="Arial"/>
                <a:ea typeface="Arial"/>
                <a:cs typeface="Arial"/>
                <a:sym typeface="Arial"/>
              </a:rPr>
              <a:t>); but later accepted both with changes.</a:t>
            </a:r>
          </a:p>
          <a:p>
            <a:pPr algn="l" marL="539754" indent="-269877" lvl="1">
              <a:lnSpc>
                <a:spcPts val="3500"/>
              </a:lnSpc>
              <a:buFont typeface="Arial"/>
              <a:buChar char="•"/>
            </a:pPr>
            <a:r>
              <a:rPr lang="en-US" sz="2500">
                <a:solidFill>
                  <a:srgbClr val="000000"/>
                </a:solidFill>
                <a:latin typeface="Arial"/>
                <a:ea typeface="Arial"/>
                <a:cs typeface="Arial"/>
                <a:sym typeface="Arial"/>
              </a:rPr>
              <a:t>Ireland has also resisted moves towards a </a:t>
            </a:r>
            <a:r>
              <a:rPr lang="en-US" b="true" sz="2500">
                <a:solidFill>
                  <a:srgbClr val="000000"/>
                </a:solidFill>
                <a:latin typeface="Arial Bold"/>
                <a:ea typeface="Arial Bold"/>
                <a:cs typeface="Arial Bold"/>
                <a:sym typeface="Arial Bold"/>
              </a:rPr>
              <a:t>common European defence policy </a:t>
            </a:r>
            <a:r>
              <a:rPr lang="en-US" sz="2500">
                <a:solidFill>
                  <a:srgbClr val="000000"/>
                </a:solidFill>
                <a:latin typeface="Arial"/>
                <a:ea typeface="Arial"/>
                <a:cs typeface="Arial"/>
                <a:sym typeface="Arial"/>
              </a:rPr>
              <a:t>that might threatened traditional Irish neutrality.</a:t>
            </a:r>
          </a:p>
          <a:p>
            <a:pPr algn="l" marL="539754" indent="-269877" lvl="1">
              <a:lnSpc>
                <a:spcPts val="3500"/>
              </a:lnSpc>
              <a:buFont typeface="Arial"/>
              <a:buChar char="•"/>
            </a:pPr>
            <a:r>
              <a:rPr lang="en-US" sz="2500">
                <a:solidFill>
                  <a:srgbClr val="000000"/>
                </a:solidFill>
                <a:latin typeface="Arial"/>
                <a:ea typeface="Arial"/>
                <a:cs typeface="Arial"/>
                <a:sym typeface="Arial"/>
              </a:rPr>
              <a:t>Ireland has also opposed European plans to set a </a:t>
            </a:r>
            <a:r>
              <a:rPr lang="en-US" b="true" sz="2500">
                <a:solidFill>
                  <a:srgbClr val="000000"/>
                </a:solidFill>
                <a:latin typeface="Arial Bold"/>
                <a:ea typeface="Arial Bold"/>
                <a:cs typeface="Arial Bold"/>
                <a:sym typeface="Arial Bold"/>
              </a:rPr>
              <a:t>common tax rate for business</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Ireland was not alone in opposing these policies; it also shows that Ireland is capable of standing up for its own interests in the EU.</a:t>
            </a:r>
          </a:p>
          <a:p>
            <a:pPr algn="l">
              <a:lnSpc>
                <a:spcPts val="3500"/>
              </a:lnSpc>
            </a:pPr>
            <a:r>
              <a:rPr lang="en-US" sz="2500">
                <a:solidFill>
                  <a:srgbClr val="000000"/>
                </a:solidFill>
                <a:latin typeface="Arial"/>
                <a:ea typeface="Arial"/>
                <a:cs typeface="Arial"/>
                <a:sym typeface="Arial"/>
              </a:rPr>
              <a:t>On the other hand, </a:t>
            </a:r>
            <a:r>
              <a:rPr lang="en-US" sz="2500">
                <a:solidFill>
                  <a:srgbClr val="000000"/>
                </a:solidFill>
                <a:latin typeface="Arial"/>
                <a:ea typeface="Arial"/>
                <a:cs typeface="Arial"/>
                <a:sym typeface="Arial"/>
              </a:rPr>
              <a:t>European decisions have lad to significant progress in Ireland for civil rights.</a:t>
            </a:r>
          </a:p>
          <a:p>
            <a:pPr algn="l" marL="539754" indent="-269877" lvl="1">
              <a:lnSpc>
                <a:spcPts val="3500"/>
              </a:lnSpc>
              <a:buFont typeface="Arial"/>
              <a:buChar char="•"/>
            </a:pPr>
            <a:r>
              <a:rPr lang="en-US" sz="2500">
                <a:solidFill>
                  <a:srgbClr val="000000"/>
                </a:solidFill>
                <a:latin typeface="Arial"/>
                <a:ea typeface="Arial"/>
                <a:cs typeface="Arial"/>
                <a:sym typeface="Arial"/>
              </a:rPr>
              <a:t>In </a:t>
            </a:r>
            <a:r>
              <a:rPr lang="en-US" b="true" sz="2500">
                <a:solidFill>
                  <a:srgbClr val="000000"/>
                </a:solidFill>
                <a:latin typeface="Arial Bold"/>
                <a:ea typeface="Arial Bold"/>
                <a:cs typeface="Arial Bold"/>
                <a:sym typeface="Arial Bold"/>
              </a:rPr>
              <a:t>1975</a:t>
            </a:r>
            <a:r>
              <a:rPr lang="en-US" sz="2500">
                <a:solidFill>
                  <a:srgbClr val="000000"/>
                </a:solidFill>
                <a:latin typeface="Arial"/>
                <a:ea typeface="Arial"/>
                <a:cs typeface="Arial"/>
                <a:sym typeface="Arial"/>
              </a:rPr>
              <a:t>, the </a:t>
            </a:r>
            <a:r>
              <a:rPr lang="en-US" b="true" sz="2500">
                <a:solidFill>
                  <a:srgbClr val="000000"/>
                </a:solidFill>
                <a:latin typeface="Arial Bold"/>
                <a:ea typeface="Arial Bold"/>
                <a:cs typeface="Arial Bold"/>
                <a:sym typeface="Arial Bold"/>
              </a:rPr>
              <a:t>Equal Pay Directive </a:t>
            </a:r>
            <a:r>
              <a:rPr lang="en-US" sz="2500">
                <a:solidFill>
                  <a:srgbClr val="000000"/>
                </a:solidFill>
                <a:latin typeface="Arial"/>
                <a:ea typeface="Arial"/>
                <a:cs typeface="Arial"/>
                <a:sym typeface="Arial"/>
              </a:rPr>
              <a:t>required the Irish government to </a:t>
            </a:r>
            <a:r>
              <a:rPr lang="en-US" b="true" sz="2500">
                <a:solidFill>
                  <a:srgbClr val="000000"/>
                </a:solidFill>
                <a:latin typeface="Arial Bold"/>
                <a:ea typeface="Arial Bold"/>
                <a:cs typeface="Arial Bold"/>
                <a:sym typeface="Arial Bold"/>
              </a:rPr>
              <a:t>ban pay discrimination based on gender</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A </a:t>
            </a:r>
            <a:r>
              <a:rPr lang="en-US" b="true" sz="2500">
                <a:solidFill>
                  <a:srgbClr val="000000"/>
                </a:solidFill>
                <a:latin typeface="Arial Bold"/>
                <a:ea typeface="Arial Bold"/>
                <a:cs typeface="Arial Bold"/>
                <a:sym typeface="Arial Bold"/>
              </a:rPr>
              <a:t>1988</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ruling</a:t>
            </a:r>
            <a:r>
              <a:rPr lang="en-US" sz="2500">
                <a:solidFill>
                  <a:srgbClr val="000000"/>
                </a:solidFill>
                <a:latin typeface="Arial"/>
                <a:ea typeface="Arial"/>
                <a:cs typeface="Arial"/>
                <a:sym typeface="Arial"/>
              </a:rPr>
              <a:t> by the </a:t>
            </a:r>
            <a:r>
              <a:rPr lang="en-US" b="true" sz="2500">
                <a:solidFill>
                  <a:srgbClr val="000000"/>
                </a:solidFill>
                <a:latin typeface="Arial Bold"/>
                <a:ea typeface="Arial Bold"/>
                <a:cs typeface="Arial Bold"/>
                <a:sym typeface="Arial Bold"/>
              </a:rPr>
              <a:t>ECtHR</a:t>
            </a:r>
            <a:r>
              <a:rPr lang="en-US" sz="2500">
                <a:solidFill>
                  <a:srgbClr val="000000"/>
                </a:solidFill>
                <a:latin typeface="Arial"/>
                <a:ea typeface="Arial"/>
                <a:cs typeface="Arial"/>
                <a:sym typeface="Arial"/>
              </a:rPr>
              <a:t> led to the </a:t>
            </a:r>
            <a:r>
              <a:rPr lang="en-US" b="true" sz="2500">
                <a:solidFill>
                  <a:srgbClr val="000000"/>
                </a:solidFill>
                <a:latin typeface="Arial Bold"/>
                <a:ea typeface="Arial Bold"/>
                <a:cs typeface="Arial Bold"/>
                <a:sym typeface="Arial Bold"/>
              </a:rPr>
              <a:t>discrimination of homosexuality</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overwriting laws </a:t>
            </a:r>
            <a:r>
              <a:rPr lang="en-US" sz="2500">
                <a:solidFill>
                  <a:srgbClr val="000000"/>
                </a:solidFill>
                <a:latin typeface="Arial"/>
                <a:ea typeface="Arial"/>
                <a:cs typeface="Arial"/>
                <a:sym typeface="Arial"/>
              </a:rPr>
              <a:t>from </a:t>
            </a:r>
            <a:r>
              <a:rPr lang="en-US" b="true" sz="2500">
                <a:solidFill>
                  <a:srgbClr val="000000"/>
                </a:solidFill>
                <a:latin typeface="Arial Bold"/>
                <a:ea typeface="Arial Bold"/>
                <a:cs typeface="Arial Bold"/>
                <a:sym typeface="Arial Bold"/>
              </a:rPr>
              <a:t>1861</a:t>
            </a:r>
            <a:r>
              <a:rPr lang="en-US" sz="2500">
                <a:solidFill>
                  <a:srgbClr val="000000"/>
                </a:solidFill>
                <a:latin typeface="Arial"/>
                <a:ea typeface="Arial"/>
                <a:cs typeface="Arial"/>
                <a:sym typeface="Arial"/>
              </a:rPr>
              <a:t> and 1885 following a case brought by</a:t>
            </a:r>
            <a:r>
              <a:rPr lang="en-US" b="true" sz="2500">
                <a:solidFill>
                  <a:srgbClr val="000000"/>
                </a:solidFill>
                <a:latin typeface="Arial Bold"/>
                <a:ea typeface="Arial Bold"/>
                <a:cs typeface="Arial Bold"/>
                <a:sym typeface="Arial Bold"/>
              </a:rPr>
              <a:t> Irish senator David Norris</a:t>
            </a:r>
            <a:r>
              <a:rPr lang="en-US" sz="2500">
                <a:solidFill>
                  <a:srgbClr val="000000"/>
                </a:solidFill>
                <a:latin typeface="Arial"/>
                <a:ea typeface="Arial"/>
                <a:cs typeface="Arial"/>
                <a:sym typeface="Arial"/>
              </a:rPr>
              <a:t>.</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Freeform 6" id="6"/>
          <p:cNvSpPr/>
          <p:nvPr/>
        </p:nvSpPr>
        <p:spPr>
          <a:xfrm flipH="false" flipV="false" rot="0">
            <a:off x="685800" y="0"/>
            <a:ext cx="8458200" cy="5914410"/>
          </a:xfrm>
          <a:custGeom>
            <a:avLst/>
            <a:gdLst/>
            <a:ahLst/>
            <a:cxnLst/>
            <a:rect r="r" b="b" t="t" l="l"/>
            <a:pathLst>
              <a:path h="5914410" w="8458200">
                <a:moveTo>
                  <a:pt x="0" y="0"/>
                </a:moveTo>
                <a:lnTo>
                  <a:pt x="8458200" y="0"/>
                </a:lnTo>
                <a:lnTo>
                  <a:pt x="8458200" y="5914410"/>
                </a:lnTo>
                <a:lnTo>
                  <a:pt x="0" y="5914410"/>
                </a:lnTo>
                <a:lnTo>
                  <a:pt x="0" y="0"/>
                </a:lnTo>
                <a:close/>
              </a:path>
            </a:pathLst>
          </a:custGeom>
          <a:blipFill>
            <a:blip r:embed="rId2"/>
            <a:stretch>
              <a:fillRect l="-3199" t="-2941" r="-3199" b="-2941"/>
            </a:stretch>
          </a:blipFill>
        </p:spPr>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Freeform 9" id="9"/>
          <p:cNvSpPr/>
          <p:nvPr/>
        </p:nvSpPr>
        <p:spPr>
          <a:xfrm flipH="false" flipV="false" rot="0">
            <a:off x="9144000" y="4578203"/>
            <a:ext cx="7795260" cy="5019492"/>
          </a:xfrm>
          <a:custGeom>
            <a:avLst/>
            <a:gdLst/>
            <a:ahLst/>
            <a:cxnLst/>
            <a:rect r="r" b="b" t="t" l="l"/>
            <a:pathLst>
              <a:path h="5019492" w="7795260">
                <a:moveTo>
                  <a:pt x="0" y="0"/>
                </a:moveTo>
                <a:lnTo>
                  <a:pt x="7795260" y="0"/>
                </a:lnTo>
                <a:lnTo>
                  <a:pt x="7795260" y="5019492"/>
                </a:lnTo>
                <a:lnTo>
                  <a:pt x="0" y="5019492"/>
                </a:lnTo>
                <a:lnTo>
                  <a:pt x="0" y="0"/>
                </a:lnTo>
                <a:close/>
              </a:path>
            </a:pathLst>
          </a:custGeom>
          <a:blipFill>
            <a:blip r:embed="rId3"/>
            <a:stretch>
              <a:fillRect l="-1313" t="-3400" r="-1970" b="-3060"/>
            </a:stretch>
          </a:blipFill>
        </p:spPr>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2111374"/>
            <a:ext cx="15609955" cy="3647440"/>
          </a:xfrm>
          <a:prstGeom prst="rect">
            <a:avLst/>
          </a:prstGeom>
        </p:spPr>
        <p:txBody>
          <a:bodyPr anchor="t" rtlCol="false" tIns="0" lIns="0" bIns="0" rIns="0">
            <a:spAutoFit/>
          </a:bodyPr>
          <a:lstStyle/>
          <a:p>
            <a:pPr algn="l" marL="734059" indent="-367030" lvl="1">
              <a:lnSpc>
                <a:spcPts val="4759"/>
              </a:lnSpc>
              <a:buAutoNum type="arabicPeriod" startAt="1"/>
            </a:pPr>
            <a:r>
              <a:rPr lang="en-US" sz="3399">
                <a:solidFill>
                  <a:srgbClr val="29893B"/>
                </a:solidFill>
                <a:latin typeface="Arial"/>
                <a:ea typeface="Arial"/>
                <a:cs typeface="Arial"/>
                <a:sym typeface="Arial"/>
              </a:rPr>
              <a:t>What organisations did Ireland join in the years after World War II?</a:t>
            </a:r>
          </a:p>
          <a:p>
            <a:pPr algn="l" marL="734059" indent="-367030" lvl="1">
              <a:lnSpc>
                <a:spcPts val="4759"/>
              </a:lnSpc>
              <a:buAutoNum type="arabicPeriod" startAt="1"/>
            </a:pPr>
            <a:r>
              <a:rPr lang="en-US" sz="3399">
                <a:solidFill>
                  <a:srgbClr val="29893B"/>
                </a:solidFill>
                <a:latin typeface="Arial"/>
                <a:ea typeface="Arial"/>
                <a:cs typeface="Arial"/>
                <a:sym typeface="Arial"/>
              </a:rPr>
              <a:t>Why did Ireland not join the ECSC or the EEC when they were set up?</a:t>
            </a:r>
          </a:p>
          <a:p>
            <a:pPr algn="l" marL="734059" indent="-367030" lvl="1">
              <a:lnSpc>
                <a:spcPts val="4759"/>
              </a:lnSpc>
              <a:buAutoNum type="arabicPeriod" startAt="1"/>
            </a:pPr>
            <a:r>
              <a:rPr lang="en-US" sz="3399">
                <a:solidFill>
                  <a:srgbClr val="29893B"/>
                </a:solidFill>
                <a:latin typeface="Arial"/>
                <a:ea typeface="Arial"/>
                <a:cs typeface="Arial"/>
                <a:sym typeface="Arial"/>
              </a:rPr>
              <a:t>Why did Ireland apply for membership of the EEC in 1961?</a:t>
            </a:r>
          </a:p>
          <a:p>
            <a:pPr algn="l" marL="734059" indent="-367030" lvl="1">
              <a:lnSpc>
                <a:spcPts val="4759"/>
              </a:lnSpc>
              <a:buAutoNum type="arabicPeriod" startAt="1"/>
            </a:pPr>
            <a:r>
              <a:rPr lang="en-US" sz="3399">
                <a:solidFill>
                  <a:srgbClr val="29893B"/>
                </a:solidFill>
                <a:latin typeface="Arial"/>
                <a:ea typeface="Arial"/>
                <a:cs typeface="Arial"/>
                <a:sym typeface="Arial"/>
              </a:rPr>
              <a:t>Why was Ireland not able to join until 1973?</a:t>
            </a:r>
          </a:p>
          <a:p>
            <a:pPr algn="l" marL="734059" indent="-367030" lvl="1">
              <a:lnSpc>
                <a:spcPts val="4759"/>
              </a:lnSpc>
              <a:buAutoNum type="arabicPeriod" startAt="1"/>
            </a:pPr>
            <a:r>
              <a:rPr lang="en-US" sz="3399">
                <a:solidFill>
                  <a:srgbClr val="29893B"/>
                </a:solidFill>
                <a:latin typeface="Arial"/>
                <a:ea typeface="Arial"/>
                <a:cs typeface="Arial"/>
                <a:sym typeface="Arial"/>
              </a:rPr>
              <a:t>Name two ways that EU membership has benefited Ireland?</a:t>
            </a:r>
          </a:p>
          <a:p>
            <a:pPr algn="l" marL="734059" indent="-367030" lvl="1">
              <a:lnSpc>
                <a:spcPts val="4759"/>
              </a:lnSpc>
              <a:buAutoNum type="arabicPeriod" startAt="1"/>
            </a:pPr>
            <a:r>
              <a:rPr lang="en-US" sz="3399">
                <a:solidFill>
                  <a:srgbClr val="29893B"/>
                </a:solidFill>
                <a:latin typeface="Arial"/>
                <a:ea typeface="Arial"/>
                <a:cs typeface="Arial"/>
                <a:sym typeface="Arial"/>
              </a:rPr>
              <a:t>Name two European changes that Ireland has opposed.</a:t>
            </a:r>
          </a:p>
        </p:txBody>
      </p:sp>
      <p:sp>
        <p:nvSpPr>
          <p:cNvPr name="TextBox 7" id="7"/>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TextBox 9" id="9"/>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Checkpoint pg. 361 (Artefact, 2nd Edition)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363371"/>
                </a:solidFill>
                <a:latin typeface="Arial Bold"/>
                <a:ea typeface="Arial Bold"/>
                <a:cs typeface="Arial Bold"/>
                <a:sym typeface="Arial Bold"/>
              </a:rPr>
              <a:t>31.6: SUMMARY</a:t>
            </a:r>
          </a:p>
        </p:txBody>
      </p:sp>
      <p:sp>
        <p:nvSpPr>
          <p:cNvPr name="TextBox 4" id="4"/>
          <p:cNvSpPr txBox="true"/>
          <p:nvPr/>
        </p:nvSpPr>
        <p:spPr>
          <a:xfrm rot="0">
            <a:off x="351801"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EFEFE"/>
                </a:solidFill>
                <a:latin typeface="Daydream"/>
                <a:ea typeface="Daydream"/>
                <a:cs typeface="Daydream"/>
                <a:sym typeface="Daydream"/>
              </a:rPr>
              <a:t>31.6: summary</a:t>
            </a:r>
          </a:p>
        </p:txBody>
      </p:sp>
      <p:sp>
        <p:nvSpPr>
          <p:cNvPr name="TextBox 5" id="5"/>
          <p:cNvSpPr txBox="true"/>
          <p:nvPr/>
        </p:nvSpPr>
        <p:spPr>
          <a:xfrm rot="0">
            <a:off x="15203805" y="-14772"/>
            <a:ext cx="2638717"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1945-Present</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Introduction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Europe in 1945 was a devasted continent. World War II had resulted in the deaths of roughly 60 million people in Europe and caused the equivalent of €10 trillion of damage in today's money. As the Cold War developed, Europe was no longer the most powerful continent on Earth and was instead a battleground between superpowers. In the late 1940s, a group of European leaders came together to try to forge a new relationship between their countries, one that would make war a thing of the past. </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49847" y="-257175"/>
            <a:ext cx="15730037" cy="1244596"/>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In this chapter, we have learned that...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892171"/>
            <a:ext cx="15609955" cy="8835389"/>
          </a:xfrm>
          <a:prstGeom prst="rect">
            <a:avLst/>
          </a:prstGeom>
        </p:spPr>
        <p:txBody>
          <a:bodyPr anchor="t" rtlCol="false" tIns="0" lIns="0" bIns="0" rIns="0">
            <a:spAutoFit/>
          </a:bodyPr>
          <a:lstStyle/>
          <a:p>
            <a:pPr algn="l" marL="518165" indent="-259082" lvl="1">
              <a:lnSpc>
                <a:spcPts val="3360"/>
              </a:lnSpc>
              <a:buFont typeface="Arial"/>
              <a:buChar char="•"/>
            </a:pPr>
            <a:r>
              <a:rPr lang="en-US" sz="2400">
                <a:solidFill>
                  <a:srgbClr val="000000"/>
                </a:solidFill>
                <a:latin typeface="Arial"/>
                <a:ea typeface="Arial"/>
                <a:cs typeface="Arial"/>
                <a:sym typeface="Arial"/>
              </a:rPr>
              <a:t>At the end of World War II, Europe lay in ruins. War had devasted the continent twice in the first half of the century. Leaders from across Western Europe were determined to work together to prevent this from ever happening again and to rebuild their countries. </a:t>
            </a:r>
          </a:p>
          <a:p>
            <a:pPr algn="l" marL="518165" indent="-259082" lvl="1">
              <a:lnSpc>
                <a:spcPts val="3360"/>
              </a:lnSpc>
              <a:buFont typeface="Arial"/>
              <a:buChar char="•"/>
            </a:pPr>
            <a:r>
              <a:rPr lang="en-US" sz="2400">
                <a:solidFill>
                  <a:srgbClr val="000000"/>
                </a:solidFill>
                <a:latin typeface="Arial"/>
                <a:ea typeface="Arial"/>
                <a:cs typeface="Arial"/>
                <a:sym typeface="Arial"/>
              </a:rPr>
              <a:t>Cooperation was a gradual process, beginning with meetings and summits where states agreed to work together in areas where they all agreed. From these meetings came the Benelux Agreement, the Council of Europe, the European Convention on Human Rights and the Organisation for European Economic Co-Operation.</a:t>
            </a:r>
          </a:p>
          <a:p>
            <a:pPr algn="l" marL="518165" indent="-259082" lvl="1">
              <a:lnSpc>
                <a:spcPts val="3360"/>
              </a:lnSpc>
              <a:buFont typeface="Arial"/>
              <a:buChar char="•"/>
            </a:pPr>
            <a:r>
              <a:rPr lang="en-US" sz="2400">
                <a:solidFill>
                  <a:srgbClr val="000000"/>
                </a:solidFill>
                <a:latin typeface="Arial"/>
                <a:ea typeface="Arial"/>
                <a:cs typeface="Arial"/>
                <a:sym typeface="Arial"/>
              </a:rPr>
              <a:t>In the 1950s, the focus shifted to deepening economic cooperation. The French government proposed the Schuman Plan to bring the coal and steal industries of France, Germany, and four other countries together under one authority. The ECSC was very successful and the six members expanded it into the European Economic Community in 1957. </a:t>
            </a:r>
          </a:p>
          <a:p>
            <a:pPr algn="l" marL="518165" indent="-259082" lvl="1">
              <a:lnSpc>
                <a:spcPts val="3360"/>
              </a:lnSpc>
              <a:buFont typeface="Arial"/>
              <a:buChar char="•"/>
            </a:pPr>
            <a:r>
              <a:rPr lang="en-US" sz="2400">
                <a:solidFill>
                  <a:srgbClr val="000000"/>
                </a:solidFill>
                <a:latin typeface="Arial"/>
                <a:ea typeface="Arial"/>
                <a:cs typeface="Arial"/>
                <a:sym typeface="Arial"/>
              </a:rPr>
              <a:t>The EEC had its own institutions to run its affairs; the Commission, the Council of Ministers, the Parliament and the Court of Justice.</a:t>
            </a:r>
          </a:p>
          <a:p>
            <a:pPr algn="l" marL="518165" indent="-259082" lvl="1">
              <a:lnSpc>
                <a:spcPts val="3360"/>
              </a:lnSpc>
              <a:buFont typeface="Arial"/>
              <a:buChar char="•"/>
            </a:pPr>
            <a:r>
              <a:rPr lang="en-US" sz="2400">
                <a:solidFill>
                  <a:srgbClr val="000000"/>
                </a:solidFill>
                <a:latin typeface="Arial"/>
                <a:ea typeface="Arial"/>
                <a:cs typeface="Arial"/>
                <a:sym typeface="Arial"/>
              </a:rPr>
              <a:t>Its membership expanded significantly as other countries wanted to enjoy the economic success that the original members had gained. In 2021, the European Union had expanded to 27 members.</a:t>
            </a:r>
          </a:p>
          <a:p>
            <a:pPr algn="l" marL="518165" indent="-259082" lvl="1">
              <a:lnSpc>
                <a:spcPts val="3360"/>
              </a:lnSpc>
              <a:buFont typeface="Arial"/>
              <a:buChar char="•"/>
            </a:pPr>
            <a:r>
              <a:rPr lang="en-US" sz="2400">
                <a:solidFill>
                  <a:srgbClr val="000000"/>
                </a:solidFill>
                <a:latin typeface="Arial"/>
                <a:ea typeface="Arial"/>
                <a:cs typeface="Arial"/>
                <a:sym typeface="Arial"/>
              </a:rPr>
              <a:t>The role and powers of the EEC changed over time as well, for example with the creation of the Common Market for trade, the Common Agricultural Policy, the free movement of goods, services, money and people and the creation of the single currency, the euro. The expansion of the powers of the EEC (and later the EU) took place gradually and was achieved through a series of treaties in the 1980s, 1990s and 2000s.</a:t>
            </a:r>
          </a:p>
          <a:p>
            <a:pPr algn="l" marL="518165" indent="-259082" lvl="1">
              <a:lnSpc>
                <a:spcPts val="3360"/>
              </a:lnSpc>
              <a:buFont typeface="Arial"/>
              <a:buChar char="•"/>
            </a:pPr>
            <a:r>
              <a:rPr lang="en-US" sz="2400">
                <a:solidFill>
                  <a:srgbClr val="000000"/>
                </a:solidFill>
                <a:latin typeface="Arial"/>
                <a:ea typeface="Arial"/>
                <a:cs typeface="Arial"/>
                <a:sym typeface="Arial"/>
              </a:rPr>
              <a:t>Ireland applied for membership of the EEC in 1961, gradually joining in 1973. Ireland has benefitted hugely from membership, with large sums of money coming into the country under the CAP and infastructure funding. </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Reflecting on... European Integration</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892296"/>
            <a:ext cx="15609955"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process of European integration after World War II has been an extraordinary experiment. It has transformed the continent to create the longest period of continuous peace in 2,000 years. This was achieved gradually by demonstrating the concrete benefits of cooperation to people over a long period of time and with the support of the people who lived in its member states. </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Examination Questions</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9" id="9"/>
          <p:cNvGrpSpPr/>
          <p:nvPr/>
        </p:nvGrpSpPr>
        <p:grpSpPr>
          <a:xfrm rot="0">
            <a:off x="1138390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Project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Project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Two &amp; Three: The History of the World</a:t>
            </a:r>
          </a:p>
        </p:txBody>
      </p:sp>
      <p:sp>
        <p:nvSpPr>
          <p:cNvPr name="TextBox 8" id="8"/>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Schuman Roundabout, Brussels, Belgium</a:t>
            </a:r>
          </a:p>
          <a:p>
            <a:pPr algn="l">
              <a:lnSpc>
                <a:spcPts val="3500"/>
              </a:lnSpc>
            </a:pPr>
            <a:r>
              <a:rPr lang="en-US" sz="2500">
                <a:solidFill>
                  <a:srgbClr val="000000"/>
                </a:solidFill>
                <a:latin typeface="Arial"/>
                <a:ea typeface="Arial"/>
                <a:cs typeface="Arial"/>
                <a:sym typeface="Arial"/>
              </a:rPr>
              <a:t>Palais de l'Europe, Strasbourg, France</a:t>
            </a:r>
          </a:p>
          <a:p>
            <a:pPr algn="l">
              <a:lnSpc>
                <a:spcPts val="3500"/>
              </a:lnSpc>
            </a:pPr>
            <a:r>
              <a:rPr lang="en-US" sz="2500">
                <a:solidFill>
                  <a:srgbClr val="000000"/>
                </a:solidFill>
                <a:latin typeface="Arial"/>
                <a:ea typeface="Arial"/>
                <a:cs typeface="Arial"/>
                <a:sym typeface="Arial"/>
              </a:rPr>
              <a:t>Berlaymont Building, Brussels, Belgium</a:t>
            </a:r>
          </a:p>
          <a:p>
            <a:pPr algn="l">
              <a:lnSpc>
                <a:spcPts val="3500"/>
              </a:lnSpc>
            </a:pPr>
            <a:r>
              <a:rPr lang="en-US" sz="2500">
                <a:solidFill>
                  <a:srgbClr val="000000"/>
                </a:solidFill>
                <a:latin typeface="Arial"/>
                <a:ea typeface="Arial"/>
                <a:cs typeface="Arial"/>
                <a:sym typeface="Arial"/>
              </a:rPr>
              <a:t>Maastricht, Netherlands</a:t>
            </a:r>
          </a:p>
          <a:p>
            <a:pPr algn="l">
              <a:lnSpc>
                <a:spcPts val="3500"/>
              </a:lnSpc>
            </a:pPr>
            <a:r>
              <a:rPr lang="en-US" sz="2500">
                <a:solidFill>
                  <a:srgbClr val="000000"/>
                </a:solidFill>
                <a:latin typeface="Arial"/>
                <a:ea typeface="Arial"/>
                <a:cs typeface="Arial"/>
                <a:sym typeface="Arial"/>
              </a:rPr>
              <a:t>Jean Monnet House, Bazoches-sur-Guyonne, France</a:t>
            </a:r>
          </a:p>
          <a:p>
            <a:pPr algn="l">
              <a:lnSpc>
                <a:spcPts val="3500"/>
              </a:lnSpc>
            </a:pPr>
          </a:p>
        </p:txBody>
      </p:sp>
      <p:sp>
        <p:nvSpPr>
          <p:cNvPr name="TextBox 10" id="10"/>
          <p:cNvSpPr txBox="true"/>
          <p:nvPr/>
        </p:nvSpPr>
        <p:spPr>
          <a:xfrm rot="0">
            <a:off x="8833677" y="2673636"/>
            <a:ext cx="7804977"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Jean Monnet</a:t>
            </a:r>
          </a:p>
          <a:p>
            <a:pPr algn="l">
              <a:lnSpc>
                <a:spcPts val="3500"/>
              </a:lnSpc>
            </a:pPr>
            <a:r>
              <a:rPr lang="en-US" sz="2500">
                <a:solidFill>
                  <a:srgbClr val="000000"/>
                </a:solidFill>
                <a:latin typeface="Arial"/>
                <a:ea typeface="Arial"/>
                <a:cs typeface="Arial"/>
                <a:sym typeface="Arial"/>
              </a:rPr>
              <a:t>Robert Schuman</a:t>
            </a:r>
          </a:p>
          <a:p>
            <a:pPr algn="l">
              <a:lnSpc>
                <a:spcPts val="3500"/>
              </a:lnSpc>
            </a:pPr>
            <a:r>
              <a:rPr lang="en-US" sz="2500">
                <a:solidFill>
                  <a:srgbClr val="000000"/>
                </a:solidFill>
                <a:latin typeface="Arial"/>
                <a:ea typeface="Arial"/>
                <a:cs typeface="Arial"/>
                <a:sym typeface="Arial"/>
              </a:rPr>
              <a:t>Paul-Henri Spaak</a:t>
            </a:r>
          </a:p>
          <a:p>
            <a:pPr algn="l">
              <a:lnSpc>
                <a:spcPts val="3500"/>
              </a:lnSpc>
            </a:pPr>
            <a:r>
              <a:rPr lang="en-US" sz="2500">
                <a:solidFill>
                  <a:srgbClr val="000000"/>
                </a:solidFill>
                <a:latin typeface="Arial"/>
                <a:ea typeface="Arial"/>
                <a:cs typeface="Arial"/>
                <a:sym typeface="Arial"/>
              </a:rPr>
              <a:t>Charles de Gaulle</a:t>
            </a:r>
          </a:p>
          <a:p>
            <a:pPr algn="l">
              <a:lnSpc>
                <a:spcPts val="3500"/>
              </a:lnSpc>
            </a:pPr>
            <a:r>
              <a:rPr lang="en-US" sz="2500">
                <a:solidFill>
                  <a:srgbClr val="000000"/>
                </a:solidFill>
                <a:latin typeface="Arial"/>
                <a:ea typeface="Arial"/>
                <a:cs typeface="Arial"/>
                <a:sym typeface="Arial"/>
              </a:rPr>
              <a:t>Patrick Hillery</a:t>
            </a:r>
          </a:p>
          <a:p>
            <a:pPr algn="l">
              <a:lnSpc>
                <a:spcPts val="3500"/>
              </a:lnSpc>
            </a:pPr>
            <a:r>
              <a:rPr lang="en-US" sz="2500">
                <a:solidFill>
                  <a:srgbClr val="000000"/>
                </a:solidFill>
                <a:latin typeface="Arial"/>
                <a:ea typeface="Arial"/>
                <a:cs typeface="Arial"/>
                <a:sym typeface="Arial"/>
              </a:rPr>
              <a:t>Peter Sutherland</a:t>
            </a:r>
          </a:p>
          <a:p>
            <a:pPr algn="l">
              <a:lnSpc>
                <a:spcPts val="3500"/>
              </a:lnSpc>
            </a:pPr>
            <a:r>
              <a:rPr lang="en-US" sz="2500">
                <a:solidFill>
                  <a:srgbClr val="000000"/>
                </a:solidFill>
                <a:latin typeface="Arial"/>
                <a:ea typeface="Arial"/>
                <a:cs typeface="Arial"/>
                <a:sym typeface="Arial"/>
              </a:rPr>
              <a:t>Máire Geoghan-Quinn</a:t>
            </a:r>
          </a:p>
          <a:p>
            <a:pPr algn="l">
              <a:lnSpc>
                <a:spcPts val="3500"/>
              </a:lnSpc>
            </a:pPr>
            <a:r>
              <a:rPr lang="en-US" sz="2500">
                <a:solidFill>
                  <a:srgbClr val="000000"/>
                </a:solidFill>
                <a:latin typeface="Arial"/>
                <a:ea typeface="Arial"/>
                <a:cs typeface="Arial"/>
                <a:sym typeface="Arial"/>
              </a:rPr>
              <a:t>Margaret Thatcher</a:t>
            </a:r>
          </a:p>
          <a:p>
            <a:pPr algn="l">
              <a:lnSpc>
                <a:spcPts val="3500"/>
              </a:lnSpc>
            </a:pP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7D14CF"/>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7D14CF"/>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4"/>
          </a:xfrm>
          <a:prstGeom prst="rect">
            <a:avLst/>
          </a:prstGeom>
        </p:spPr>
        <p:txBody>
          <a:bodyPr anchor="t" rtlCol="false" tIns="0" lIns="0" bIns="0" rIns="0">
            <a:spAutoFit/>
          </a:bodyPr>
          <a:lstStyle/>
          <a:p>
            <a:pPr algn="ctr">
              <a:lnSpc>
                <a:spcPts val="8400"/>
              </a:lnSpc>
            </a:pPr>
            <a:r>
              <a:rPr lang="en-US" b="true" sz="6000" spc="120">
                <a:solidFill>
                  <a:srgbClr val="363371"/>
                </a:solidFill>
                <a:latin typeface="Arial Bold"/>
                <a:ea typeface="Arial Bold"/>
                <a:cs typeface="Arial Bold"/>
                <a:sym typeface="Arial Bold"/>
              </a:rPr>
              <a:t>31.1: REASONS FOR EUROPEAN INTEGRATION</a:t>
            </a:r>
          </a:p>
        </p:txBody>
      </p:sp>
      <p:sp>
        <p:nvSpPr>
          <p:cNvPr name="TextBox 4" id="4"/>
          <p:cNvSpPr txBox="true"/>
          <p:nvPr/>
        </p:nvSpPr>
        <p:spPr>
          <a:xfrm rot="0">
            <a:off x="0" y="3932547"/>
            <a:ext cx="18288000" cy="955675"/>
          </a:xfrm>
          <a:prstGeom prst="rect">
            <a:avLst/>
          </a:prstGeom>
        </p:spPr>
        <p:txBody>
          <a:bodyPr anchor="t" rtlCol="false" tIns="0" lIns="0" bIns="0" rIns="0">
            <a:spAutoFit/>
          </a:bodyPr>
          <a:lstStyle/>
          <a:p>
            <a:pPr algn="ctr">
              <a:lnSpc>
                <a:spcPts val="7475"/>
              </a:lnSpc>
            </a:pPr>
            <a:r>
              <a:rPr lang="en-US" sz="6500" spc="1755">
                <a:solidFill>
                  <a:srgbClr val="FEFEFE"/>
                </a:solidFill>
                <a:latin typeface="Daydream"/>
                <a:ea typeface="Daydream"/>
                <a:cs typeface="Daydream"/>
                <a:sym typeface="Daydream"/>
              </a:rPr>
              <a:t>31.1: reasons for european integration</a:t>
            </a:r>
          </a:p>
        </p:txBody>
      </p:sp>
      <p:sp>
        <p:nvSpPr>
          <p:cNvPr name="TextBox 5" id="5"/>
          <p:cNvSpPr txBox="true"/>
          <p:nvPr/>
        </p:nvSpPr>
        <p:spPr>
          <a:xfrm rot="0">
            <a:off x="15203805" y="-14772"/>
            <a:ext cx="2638717"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1945-Present</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363371"/>
                </a:solidFill>
                <a:latin typeface="Arial Bold"/>
                <a:ea typeface="Arial Bold"/>
                <a:cs typeface="Arial Bold"/>
                <a:sym typeface="Arial Bold"/>
              </a:rPr>
              <a:t>Europe’s post-war leaders</a:t>
            </a:r>
          </a:p>
        </p:txBody>
      </p:sp>
      <p:sp>
        <p:nvSpPr>
          <p:cNvPr name="TextBox 7" id="7"/>
          <p:cNvSpPr txBox="true"/>
          <p:nvPr/>
        </p:nvSpPr>
        <p:spPr>
          <a:xfrm rot="0">
            <a:off x="1028700" y="2139949"/>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As the Cold War began to take shape, a generation of leaders emerged in Western Europe with one aim – </a:t>
            </a:r>
            <a:r>
              <a:rPr lang="en-US" sz="2500" b="true">
                <a:solidFill>
                  <a:srgbClr val="000000"/>
                </a:solidFill>
                <a:latin typeface="Arial Bold"/>
                <a:ea typeface="Arial Bold"/>
                <a:cs typeface="Arial Bold"/>
                <a:sym typeface="Arial Bold"/>
              </a:rPr>
              <a:t>Europe would work together in the future</a:t>
            </a:r>
            <a:r>
              <a:rPr lang="en-US" sz="2500">
                <a:solidFill>
                  <a:srgbClr val="000000"/>
                </a:solidFill>
                <a:latin typeface="Arial"/>
                <a:ea typeface="Arial"/>
                <a:cs typeface="Arial"/>
                <a:sym typeface="Arial"/>
              </a:rPr>
              <a:t>. Many of these leaders had fought in World War II or had spent World War II imprisoned by various Fascist governments. These experiences made them determined to end war and extremism in Europe. </a:t>
            </a:r>
            <a:r>
              <a:rPr lang="en-US" sz="2500">
                <a:solidFill>
                  <a:srgbClr val="000000"/>
                </a:solidFill>
                <a:latin typeface="Arial"/>
                <a:ea typeface="Arial"/>
                <a:cs typeface="Arial"/>
                <a:sym typeface="Arial"/>
              </a:rPr>
              <a:t>This generation of leaders included:</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Konrad Adenauer </a:t>
            </a:r>
            <a:r>
              <a:rPr lang="en-US" sz="2500">
                <a:solidFill>
                  <a:srgbClr val="000000"/>
                </a:solidFill>
                <a:latin typeface="Arial"/>
                <a:ea typeface="Arial"/>
                <a:cs typeface="Arial"/>
                <a:sym typeface="Arial"/>
              </a:rPr>
              <a:t>– Chancellor and Minister for Foreign Affairs (West Germany)</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Robert Schuman</a:t>
            </a:r>
            <a:r>
              <a:rPr lang="en-US" sz="2500">
                <a:solidFill>
                  <a:srgbClr val="000000"/>
                </a:solidFill>
                <a:latin typeface="Arial"/>
                <a:ea typeface="Arial"/>
                <a:cs typeface="Arial"/>
                <a:sym typeface="Arial"/>
              </a:rPr>
              <a:t> – Minister for Foreign Affairs (France)</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Alcide De Gasperi</a:t>
            </a:r>
            <a:r>
              <a:rPr lang="en-US" sz="2500">
                <a:solidFill>
                  <a:srgbClr val="000000"/>
                </a:solidFill>
                <a:latin typeface="Arial"/>
                <a:ea typeface="Arial"/>
                <a:cs typeface="Arial"/>
                <a:sym typeface="Arial"/>
              </a:rPr>
              <a:t> – Prime Minister and Minister for Foreign Affairs (Italy)</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Freeform 10" id="10"/>
          <p:cNvSpPr/>
          <p:nvPr/>
        </p:nvSpPr>
        <p:spPr>
          <a:xfrm flipH="false" flipV="false" rot="0">
            <a:off x="3009481" y="5248274"/>
            <a:ext cx="3711385" cy="4396928"/>
          </a:xfrm>
          <a:custGeom>
            <a:avLst/>
            <a:gdLst/>
            <a:ahLst/>
            <a:cxnLst/>
            <a:rect r="r" b="b" t="t" l="l"/>
            <a:pathLst>
              <a:path h="4396928" w="3711385">
                <a:moveTo>
                  <a:pt x="0" y="0"/>
                </a:moveTo>
                <a:lnTo>
                  <a:pt x="3711385" y="0"/>
                </a:lnTo>
                <a:lnTo>
                  <a:pt x="3711385" y="4396927"/>
                </a:lnTo>
                <a:lnTo>
                  <a:pt x="0" y="4396927"/>
                </a:lnTo>
                <a:lnTo>
                  <a:pt x="0" y="0"/>
                </a:lnTo>
                <a:close/>
              </a:path>
            </a:pathLst>
          </a:custGeom>
          <a:blipFill>
            <a:blip r:embed="rId2"/>
            <a:stretch>
              <a:fillRect l="-6781" t="-2934" r="-3253" b="0"/>
            </a:stretch>
          </a:blipFill>
        </p:spPr>
      </p:sp>
      <p:sp>
        <p:nvSpPr>
          <p:cNvPr name="Freeform 11" id="11"/>
          <p:cNvSpPr/>
          <p:nvPr/>
        </p:nvSpPr>
        <p:spPr>
          <a:xfrm flipH="false" flipV="false" rot="0">
            <a:off x="6720866" y="5248274"/>
            <a:ext cx="3931437" cy="4396928"/>
          </a:xfrm>
          <a:custGeom>
            <a:avLst/>
            <a:gdLst/>
            <a:ahLst/>
            <a:cxnLst/>
            <a:rect r="r" b="b" t="t" l="l"/>
            <a:pathLst>
              <a:path h="4396928" w="3931437">
                <a:moveTo>
                  <a:pt x="0" y="0"/>
                </a:moveTo>
                <a:lnTo>
                  <a:pt x="3931436" y="0"/>
                </a:lnTo>
                <a:lnTo>
                  <a:pt x="3931436" y="4396927"/>
                </a:lnTo>
                <a:lnTo>
                  <a:pt x="0" y="4396927"/>
                </a:lnTo>
                <a:lnTo>
                  <a:pt x="0" y="0"/>
                </a:lnTo>
                <a:close/>
              </a:path>
            </a:pathLst>
          </a:custGeom>
          <a:blipFill>
            <a:blip r:embed="rId3"/>
            <a:stretch>
              <a:fillRect l="0" t="0" r="0" b="0"/>
            </a:stretch>
          </a:blipFill>
        </p:spPr>
      </p:sp>
      <p:sp>
        <p:nvSpPr>
          <p:cNvPr name="Freeform 12" id="12"/>
          <p:cNvSpPr/>
          <p:nvPr/>
        </p:nvSpPr>
        <p:spPr>
          <a:xfrm flipH="false" flipV="false" rot="0">
            <a:off x="10636045" y="5248274"/>
            <a:ext cx="3979534" cy="4396928"/>
          </a:xfrm>
          <a:custGeom>
            <a:avLst/>
            <a:gdLst/>
            <a:ahLst/>
            <a:cxnLst/>
            <a:rect r="r" b="b" t="t" l="l"/>
            <a:pathLst>
              <a:path h="4396928" w="3979534">
                <a:moveTo>
                  <a:pt x="0" y="0"/>
                </a:moveTo>
                <a:lnTo>
                  <a:pt x="3979534" y="0"/>
                </a:lnTo>
                <a:lnTo>
                  <a:pt x="3979534" y="4396927"/>
                </a:lnTo>
                <a:lnTo>
                  <a:pt x="0" y="4396927"/>
                </a:lnTo>
                <a:lnTo>
                  <a:pt x="0" y="0"/>
                </a:lnTo>
                <a:close/>
              </a:path>
            </a:pathLst>
          </a:custGeom>
          <a:blipFill>
            <a:blip r:embed="rId4"/>
            <a:stretch>
              <a:fillRect l="0" t="0" r="0" b="0"/>
            </a:stretch>
          </a:blipFill>
        </p:spPr>
      </p:sp>
      <p:sp>
        <p:nvSpPr>
          <p:cNvPr name="TextBox 13" id="13"/>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5"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6"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7" tooltip="https://educate.ie/"/>
              </a:rPr>
              <a:t>educate.ie</a:t>
            </a:r>
            <a:r>
              <a:rPr lang="en-US" sz="1800">
                <a:solidFill>
                  <a:srgbClr val="000000"/>
                </a:solidFill>
                <a:latin typeface="Arial"/>
                <a:ea typeface="Arial"/>
                <a:cs typeface="Arial"/>
                <a:sym typeface="Arial"/>
              </a:rPr>
              <a:t>)</a:t>
            </a:r>
          </a:p>
        </p:txBody>
      </p:sp>
      <p:grpSp>
        <p:nvGrpSpPr>
          <p:cNvPr name="Group 14" id="14"/>
          <p:cNvGrpSpPr/>
          <p:nvPr/>
        </p:nvGrpSpPr>
        <p:grpSpPr>
          <a:xfrm rot="0">
            <a:off x="11383909" y="9756776"/>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363371"/>
                </a:solidFill>
                <a:latin typeface="Arial Bold"/>
                <a:ea typeface="Arial Bold"/>
                <a:cs typeface="Arial Bold"/>
                <a:sym typeface="Arial Bold"/>
              </a:rPr>
              <a:t>The reasons for European integration</a:t>
            </a:r>
          </a:p>
        </p:txBody>
      </p:sp>
      <p:sp>
        <p:nvSpPr>
          <p:cNvPr name="TextBox 7" id="7"/>
          <p:cNvSpPr txBox="true"/>
          <p:nvPr/>
        </p:nvSpPr>
        <p:spPr>
          <a:xfrm rot="0">
            <a:off x="1028700" y="1920875"/>
            <a:ext cx="8477250" cy="7473491"/>
          </a:xfrm>
          <a:prstGeom prst="rect">
            <a:avLst/>
          </a:prstGeom>
        </p:spPr>
        <p:txBody>
          <a:bodyPr anchor="t" rtlCol="false" tIns="0" lIns="0" bIns="0" rIns="0">
            <a:spAutoFit/>
          </a:bodyPr>
          <a:lstStyle/>
          <a:p>
            <a:pPr algn="l">
              <a:lnSpc>
                <a:spcPts val="3496"/>
              </a:lnSpc>
            </a:pPr>
            <a:r>
              <a:rPr lang="en-US" sz="2497">
                <a:solidFill>
                  <a:srgbClr val="000000"/>
                </a:solidFill>
                <a:latin typeface="Arial"/>
                <a:ea typeface="Arial"/>
                <a:cs typeface="Arial"/>
                <a:sym typeface="Arial"/>
              </a:rPr>
              <a:t>After 1945, a number of factors encouraged the states of Western Europe to work together</a:t>
            </a:r>
          </a:p>
          <a:p>
            <a:pPr algn="l">
              <a:lnSpc>
                <a:spcPts val="3496"/>
              </a:lnSpc>
            </a:pPr>
            <a:r>
              <a:rPr lang="en-US" sz="2497" b="true">
                <a:solidFill>
                  <a:srgbClr val="000000"/>
                </a:solidFill>
                <a:latin typeface="Arial Bold"/>
                <a:ea typeface="Arial Bold"/>
                <a:cs typeface="Arial Bold"/>
                <a:sym typeface="Arial Bold"/>
              </a:rPr>
              <a:t>1. The legacy of war: </a:t>
            </a:r>
            <a:r>
              <a:rPr lang="en-US" sz="2497">
                <a:solidFill>
                  <a:srgbClr val="000000"/>
                </a:solidFill>
                <a:latin typeface="Arial"/>
                <a:ea typeface="Arial"/>
                <a:cs typeface="Arial"/>
                <a:sym typeface="Arial"/>
              </a:rPr>
              <a:t>War had devasted Europe and killed millions on not one but TWO occasions over the space of 30 years. The legacy had also brought France and Germany together in a way that never happened before.</a:t>
            </a:r>
          </a:p>
          <a:p>
            <a:pPr algn="l">
              <a:lnSpc>
                <a:spcPts val="3496"/>
              </a:lnSpc>
            </a:pPr>
            <a:r>
              <a:rPr lang="en-US" sz="2497" b="true">
                <a:solidFill>
                  <a:srgbClr val="000000"/>
                </a:solidFill>
                <a:latin typeface="Arial Bold"/>
                <a:ea typeface="Arial Bold"/>
                <a:cs typeface="Arial Bold"/>
                <a:sym typeface="Arial Bold"/>
              </a:rPr>
              <a:t>2. The Cold War: </a:t>
            </a:r>
            <a:r>
              <a:rPr lang="en-US" sz="2497">
                <a:solidFill>
                  <a:srgbClr val="000000"/>
                </a:solidFill>
                <a:latin typeface="Arial"/>
                <a:ea typeface="Arial"/>
                <a:cs typeface="Arial"/>
                <a:sym typeface="Arial"/>
              </a:rPr>
              <a:t>The leaders believed that only an United Europe could compete with the two super powers. As communism spread across Eastern Europe, Western Europe needed to unite to stop a complete takeover.</a:t>
            </a:r>
          </a:p>
          <a:p>
            <a:pPr algn="l">
              <a:lnSpc>
                <a:spcPts val="3496"/>
              </a:lnSpc>
            </a:pPr>
            <a:r>
              <a:rPr lang="en-US" sz="2497" b="true">
                <a:solidFill>
                  <a:srgbClr val="000000"/>
                </a:solidFill>
                <a:latin typeface="Arial Bold"/>
                <a:ea typeface="Arial Bold"/>
                <a:cs typeface="Arial Bold"/>
                <a:sym typeface="Arial Bold"/>
              </a:rPr>
              <a:t>3. Economics: </a:t>
            </a:r>
            <a:r>
              <a:rPr lang="en-US" sz="2497">
                <a:solidFill>
                  <a:srgbClr val="000000"/>
                </a:solidFill>
                <a:latin typeface="Arial"/>
                <a:ea typeface="Arial"/>
                <a:cs typeface="Arial"/>
                <a:sym typeface="Arial"/>
              </a:rPr>
              <a:t>Europe needed to rebuild after World War II. Trade and cooperation was needed to repair mainland Europe while improving living standards for the people. They did not want a repeat of the growth of Fascism and Nazism.</a:t>
            </a:r>
          </a:p>
          <a:p>
            <a:pPr algn="l">
              <a:lnSpc>
                <a:spcPts val="3496"/>
              </a:lnSpc>
            </a:pPr>
            <a:r>
              <a:rPr lang="en-US" sz="2497" b="true">
                <a:solidFill>
                  <a:srgbClr val="000000"/>
                </a:solidFill>
                <a:latin typeface="Arial Bold"/>
                <a:ea typeface="Arial Bold"/>
                <a:cs typeface="Arial Bold"/>
                <a:sym typeface="Arial Bold"/>
              </a:rPr>
              <a:t>4. American Support: </a:t>
            </a:r>
            <a:r>
              <a:rPr lang="en-US" sz="2497">
                <a:solidFill>
                  <a:srgbClr val="000000"/>
                </a:solidFill>
                <a:latin typeface="Arial"/>
                <a:ea typeface="Arial"/>
                <a:cs typeface="Arial"/>
                <a:sym typeface="Arial"/>
              </a:rPr>
              <a:t>The US wanted a strong trading partner and ally against communism.</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sp>
        <p:nvSpPr>
          <p:cNvPr name="Freeform 10" id="10"/>
          <p:cNvSpPr/>
          <p:nvPr/>
        </p:nvSpPr>
        <p:spPr>
          <a:xfrm flipH="false" flipV="false" rot="0">
            <a:off x="9505950" y="2490869"/>
            <a:ext cx="7433310" cy="6759697"/>
          </a:xfrm>
          <a:custGeom>
            <a:avLst/>
            <a:gdLst/>
            <a:ahLst/>
            <a:cxnLst/>
            <a:rect r="r" b="b" t="t" l="l"/>
            <a:pathLst>
              <a:path h="6759697" w="7433310">
                <a:moveTo>
                  <a:pt x="0" y="0"/>
                </a:moveTo>
                <a:lnTo>
                  <a:pt x="7433310" y="0"/>
                </a:lnTo>
                <a:lnTo>
                  <a:pt x="7433310" y="6759697"/>
                </a:lnTo>
                <a:lnTo>
                  <a:pt x="0" y="6759697"/>
                </a:lnTo>
                <a:lnTo>
                  <a:pt x="0" y="0"/>
                </a:lnTo>
                <a:close/>
              </a:path>
            </a:pathLst>
          </a:custGeom>
          <a:blipFill>
            <a:blip r:embed="rId2"/>
            <a:stretch>
              <a:fillRect l="-2911" t="-2561" r="-2037" b="-3201"/>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363371"/>
                </a:solidFill>
                <a:latin typeface="Arial Bold"/>
                <a:ea typeface="Arial Bold"/>
                <a:cs typeface="Arial Bold"/>
                <a:sym typeface="Arial Bold"/>
              </a:rPr>
              <a:t>Checkpoint pg. 387 (Artefact, 2nd Edition)</a:t>
            </a:r>
          </a:p>
        </p:txBody>
      </p:sp>
      <p:sp>
        <p:nvSpPr>
          <p:cNvPr name="TextBox 7" id="7"/>
          <p:cNvSpPr txBox="true"/>
          <p:nvPr/>
        </p:nvSpPr>
        <p:spPr>
          <a:xfrm rot="0">
            <a:off x="1028700" y="2111374"/>
            <a:ext cx="15609955" cy="3647440"/>
          </a:xfrm>
          <a:prstGeom prst="rect">
            <a:avLst/>
          </a:prstGeom>
        </p:spPr>
        <p:txBody>
          <a:bodyPr anchor="t" rtlCol="false" tIns="0" lIns="0" bIns="0" rIns="0">
            <a:spAutoFit/>
          </a:bodyPr>
          <a:lstStyle/>
          <a:p>
            <a:pPr algn="l" marL="734059" indent="-367030" lvl="1">
              <a:lnSpc>
                <a:spcPts val="4759"/>
              </a:lnSpc>
              <a:buAutoNum type="arabicPeriod" startAt="1"/>
            </a:pPr>
            <a:r>
              <a:rPr lang="en-US" sz="3399">
                <a:solidFill>
                  <a:srgbClr val="29893B"/>
                </a:solidFill>
                <a:latin typeface="Arial"/>
                <a:ea typeface="Arial"/>
                <a:cs typeface="Arial"/>
                <a:sym typeface="Arial"/>
              </a:rPr>
              <a:t>Why were European leaders determined to work together after World War II?</a:t>
            </a:r>
          </a:p>
          <a:p>
            <a:pPr algn="l" marL="734059" indent="-367030" lvl="1">
              <a:lnSpc>
                <a:spcPts val="4759"/>
              </a:lnSpc>
              <a:buAutoNum type="arabicPeriod" startAt="1"/>
            </a:pPr>
            <a:r>
              <a:rPr lang="en-US" sz="3399">
                <a:solidFill>
                  <a:srgbClr val="29893B"/>
                </a:solidFill>
                <a:latin typeface="Arial"/>
                <a:ea typeface="Arial"/>
                <a:cs typeface="Arial"/>
                <a:sym typeface="Arial"/>
              </a:rPr>
              <a:t>How did Europe’s recent past encourage cooperation after 1945?</a:t>
            </a:r>
          </a:p>
          <a:p>
            <a:pPr algn="l" marL="734059" indent="-367030" lvl="1">
              <a:lnSpc>
                <a:spcPts val="4759"/>
              </a:lnSpc>
              <a:buAutoNum type="arabicPeriod" startAt="1"/>
            </a:pPr>
            <a:r>
              <a:rPr lang="en-US" sz="3399">
                <a:solidFill>
                  <a:srgbClr val="29893B"/>
                </a:solidFill>
                <a:latin typeface="Arial"/>
                <a:ea typeface="Arial"/>
                <a:cs typeface="Arial"/>
                <a:sym typeface="Arial"/>
              </a:rPr>
              <a:t>What role did Europe’s post-war problems play in bringing the continent together?</a:t>
            </a:r>
          </a:p>
          <a:p>
            <a:pPr algn="l" marL="734059" indent="-367030" lvl="1">
              <a:lnSpc>
                <a:spcPts val="4759"/>
              </a:lnSpc>
              <a:buAutoNum type="arabicPeriod" startAt="1"/>
            </a:pPr>
            <a:r>
              <a:rPr lang="en-US" sz="3399">
                <a:solidFill>
                  <a:srgbClr val="F46F3D"/>
                </a:solidFill>
                <a:latin typeface="Arial"/>
                <a:ea typeface="Arial"/>
                <a:cs typeface="Arial"/>
                <a:sym typeface="Arial"/>
              </a:rPr>
              <a:t>Look at the list of reasons for European integration. Which of them do you think is the most important? Explain your answer. </a:t>
            </a:r>
          </a:p>
        </p:txBody>
      </p:sp>
      <p:sp>
        <p:nvSpPr>
          <p:cNvPr name="TextBox 8" id="8"/>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Thirty-One: The European Union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72223"/>
            <a:ext cx="18288000" cy="866774"/>
          </a:xfrm>
          <a:prstGeom prst="rect">
            <a:avLst/>
          </a:prstGeom>
        </p:spPr>
        <p:txBody>
          <a:bodyPr anchor="t" rtlCol="false" tIns="0" lIns="0" bIns="0" rIns="0">
            <a:spAutoFit/>
          </a:bodyPr>
          <a:lstStyle/>
          <a:p>
            <a:pPr algn="ctr">
              <a:lnSpc>
                <a:spcPts val="6300"/>
              </a:lnSpc>
            </a:pPr>
            <a:r>
              <a:rPr lang="en-US" b="true" sz="4500">
                <a:solidFill>
                  <a:srgbClr val="363371"/>
                </a:solidFill>
                <a:latin typeface="Arial Bold"/>
                <a:ea typeface="Arial Bold"/>
                <a:cs typeface="Arial Bold"/>
                <a:sym typeface="Arial Bold"/>
              </a:rPr>
              <a:t>31.2: THE FIRST STEPS TOWARDS EUROPEAN INTEGRATION</a:t>
            </a:r>
          </a:p>
        </p:txBody>
      </p:sp>
      <p:sp>
        <p:nvSpPr>
          <p:cNvPr name="TextBox 4" id="4"/>
          <p:cNvSpPr txBox="true"/>
          <p:nvPr/>
        </p:nvSpPr>
        <p:spPr>
          <a:xfrm rot="0">
            <a:off x="175900" y="3997635"/>
            <a:ext cx="17936199" cy="815975"/>
          </a:xfrm>
          <a:prstGeom prst="rect">
            <a:avLst/>
          </a:prstGeom>
        </p:spPr>
        <p:txBody>
          <a:bodyPr anchor="t" rtlCol="false" tIns="0" lIns="0" bIns="0" rIns="0">
            <a:spAutoFit/>
          </a:bodyPr>
          <a:lstStyle/>
          <a:p>
            <a:pPr algn="ctr">
              <a:lnSpc>
                <a:spcPts val="6324"/>
              </a:lnSpc>
            </a:pPr>
            <a:r>
              <a:rPr lang="en-US" sz="5499" spc="1099">
                <a:solidFill>
                  <a:srgbClr val="FEFEFE"/>
                </a:solidFill>
                <a:latin typeface="Daydream"/>
                <a:ea typeface="Daydream"/>
                <a:cs typeface="Daydream"/>
                <a:sym typeface="Daydream"/>
              </a:rPr>
              <a:t>31.2: the first steps towards european integration</a:t>
            </a:r>
          </a:p>
        </p:txBody>
      </p:sp>
      <p:sp>
        <p:nvSpPr>
          <p:cNvPr name="TextBox 5" id="5"/>
          <p:cNvSpPr txBox="true"/>
          <p:nvPr/>
        </p:nvSpPr>
        <p:spPr>
          <a:xfrm rot="0">
            <a:off x="15203805" y="-14772"/>
            <a:ext cx="2638717"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31</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1945-Present</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363371"/>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363371"/>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DAFpqztJpKI</dc:identifier>
  <dcterms:modified xsi:type="dcterms:W3CDTF">2011-08-01T06:04:30Z</dcterms:modified>
  <cp:revision>1</cp:revision>
  <dc:title>Ch. 31 - The European Union</dc:title>
</cp:coreProperties>
</file>